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notesSlides/notesSlide40.xml" ContentType="application/vnd.openxmlformats-officedocument.presentationml.notesSlide+xml"/>
  <Default Extension="pdf" ContentType="application/pdf"/>
  <Override PartName="/ppt/slideLayouts/slideLayout13.xml" ContentType="application/vnd.openxmlformats-officedocument.presentationml.slideLayout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6" r:id="rId3"/>
  </p:sldMasterIdLst>
  <p:notesMasterIdLst>
    <p:notesMasterId r:id="rId66"/>
  </p:notesMasterIdLst>
  <p:sldIdLst>
    <p:sldId id="578" r:id="rId4"/>
    <p:sldId id="555" r:id="rId5"/>
    <p:sldId id="586" r:id="rId6"/>
    <p:sldId id="553" r:id="rId7"/>
    <p:sldId id="556" r:id="rId8"/>
    <p:sldId id="422" r:id="rId9"/>
    <p:sldId id="513" r:id="rId10"/>
    <p:sldId id="526" r:id="rId11"/>
    <p:sldId id="479" r:id="rId12"/>
    <p:sldId id="492" r:id="rId13"/>
    <p:sldId id="493" r:id="rId14"/>
    <p:sldId id="523" r:id="rId15"/>
    <p:sldId id="557" r:id="rId16"/>
    <p:sldId id="559" r:id="rId17"/>
    <p:sldId id="560" r:id="rId18"/>
    <p:sldId id="561" r:id="rId19"/>
    <p:sldId id="562" r:id="rId20"/>
    <p:sldId id="563" r:id="rId21"/>
    <p:sldId id="564" r:id="rId22"/>
    <p:sldId id="524" r:id="rId23"/>
    <p:sldId id="547" r:id="rId24"/>
    <p:sldId id="489" r:id="rId25"/>
    <p:sldId id="490" r:id="rId26"/>
    <p:sldId id="565" r:id="rId27"/>
    <p:sldId id="473" r:id="rId28"/>
    <p:sldId id="541" r:id="rId29"/>
    <p:sldId id="579" r:id="rId30"/>
    <p:sldId id="584" r:id="rId31"/>
    <p:sldId id="551" r:id="rId32"/>
    <p:sldId id="585" r:id="rId33"/>
    <p:sldId id="543" r:id="rId34"/>
    <p:sldId id="518" r:id="rId35"/>
    <p:sldId id="519" r:id="rId36"/>
    <p:sldId id="520" r:id="rId37"/>
    <p:sldId id="521" r:id="rId38"/>
    <p:sldId id="522" r:id="rId39"/>
    <p:sldId id="582" r:id="rId40"/>
    <p:sldId id="548" r:id="rId41"/>
    <p:sldId id="502" r:id="rId42"/>
    <p:sldId id="503" r:id="rId43"/>
    <p:sldId id="506" r:id="rId44"/>
    <p:sldId id="504" r:id="rId45"/>
    <p:sldId id="528" r:id="rId46"/>
    <p:sldId id="529" r:id="rId47"/>
    <p:sldId id="530" r:id="rId48"/>
    <p:sldId id="531" r:id="rId49"/>
    <p:sldId id="532" r:id="rId50"/>
    <p:sldId id="533" r:id="rId51"/>
    <p:sldId id="534" r:id="rId52"/>
    <p:sldId id="535" r:id="rId53"/>
    <p:sldId id="536" r:id="rId54"/>
    <p:sldId id="537" r:id="rId55"/>
    <p:sldId id="538" r:id="rId56"/>
    <p:sldId id="539" r:id="rId57"/>
    <p:sldId id="540" r:id="rId58"/>
    <p:sldId id="568" r:id="rId59"/>
    <p:sldId id="566" r:id="rId60"/>
    <p:sldId id="567" r:id="rId61"/>
    <p:sldId id="569" r:id="rId62"/>
    <p:sldId id="570" r:id="rId63"/>
    <p:sldId id="571" r:id="rId64"/>
    <p:sldId id="572" r:id="rId6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99A9B"/>
    <a:srgbClr val="304151"/>
    <a:srgbClr val="A7D9F3"/>
    <a:srgbClr val="2A387B"/>
    <a:srgbClr val="7EBDDE"/>
    <a:srgbClr val="FAAE1B"/>
    <a:srgbClr val="114879"/>
    <a:srgbClr val="C8CACC"/>
    <a:srgbClr val="010000"/>
    <a:srgbClr val="E732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8884" autoAdjust="0"/>
  </p:normalViewPr>
  <p:slideViewPr>
    <p:cSldViewPr snapToGrid="0">
      <p:cViewPr>
        <p:scale>
          <a:sx n="100" d="100"/>
          <a:sy n="100" d="100"/>
        </p:scale>
        <p:origin x="-1320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5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28"/>
    </p:cViewPr>
  </p:sorterViewPr>
  <p:notesViewPr>
    <p:cSldViewPr snapToGrid="0" snapToObjects="1">
      <p:cViewPr varScale="1">
        <p:scale>
          <a:sx n="97" d="100"/>
          <a:sy n="97" d="100"/>
        </p:scale>
        <p:origin x="-2704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D7D571-A4B5-B444-9A93-C6C1A94C3C36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DD0D8A-E72E-4341-8093-6864B2661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eveblank.com/2009/11/02/lean-startups-aren%E2%80%99t-cheap-startups/" TargetMode="External"/><Relationship Id="rId4" Type="http://schemas.openxmlformats.org/officeDocument/2006/relationships/hyperlink" Target="http://blogs.hbr.org/cs/2010/02/how_much_process_is_too_much.html" TargetMode="External"/><Relationship Id="rId5" Type="http://schemas.openxmlformats.org/officeDocument/2006/relationships/hyperlink" Target="http://www.amazon.com/Lean-Thinking-Banish-Create-Corporation/dp/0743231643?ie=UTF8&amp;tag=lessolearn01-20&amp;link_code=btl&amp;camp=213689&amp;creative=392969" TargetMode="External"/><Relationship Id="rId6" Type="http://schemas.openxmlformats.org/officeDocument/2006/relationships/hyperlink" Target="http://www.startuplessonslearned.com/2009/04/validated-learning-about-customers.html" TargetMode="External"/><Relationship Id="rId7" Type="http://schemas.openxmlformats.org/officeDocument/2006/relationships/hyperlink" Target="http://blogs.hbr.org/cs/2010/01/is_entrepreneurship_a_manageme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hbr.org/cs/2010/01/is_entrepreneurship_a_manageme.html" TargetMode="External"/><Relationship Id="rId4" Type="http://schemas.openxmlformats.org/officeDocument/2006/relationships/hyperlink" Target="http://www.amazon.com/Innovators-Dilemma-Revolutionary-Business-Essentials/dp/0060521996?ie=UTF8&amp;tag=lessolearn01-20&amp;link_code=btl&amp;camp=213689&amp;creative=392969" TargetMode="External"/><Relationship Id="rId5" Type="http://schemas.openxmlformats.org/officeDocument/2006/relationships/hyperlink" Target="http://blogs.hbr.org/cs/2010/01/hold_entrepreneurs_accountable.html" TargetMode="External"/><Relationship Id="rId6" Type="http://schemas.openxmlformats.org/officeDocument/2006/relationships/hyperlink" Target="http://blogs.hbr.org/cs/2010/03/the_startups_rules_of_speed.html" TargetMode="External"/><Relationship Id="rId7" Type="http://schemas.openxmlformats.org/officeDocument/2006/relationships/hyperlink" Target="http://www.startuplessonslearned.com/2009/08/minimum-viable-product-guide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eveblank.com/2009/11/02/lean-startups-aren%E2%80%99t-cheap-startups/" TargetMode="External"/><Relationship Id="rId4" Type="http://schemas.openxmlformats.org/officeDocument/2006/relationships/hyperlink" Target="http://blogs.hbr.org/cs/2010/01/hold_entrepreneurs_accountable.html" TargetMode="External"/><Relationship Id="rId5" Type="http://schemas.openxmlformats.org/officeDocument/2006/relationships/hyperlink" Target="http://www.startuplessonslearned.com/2009/12/business-ecology-and-four-customer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week.com/technology/content/aug2009/tc20090811_857563.htm" TargetMode="External"/><Relationship Id="rId4" Type="http://schemas.openxmlformats.org/officeDocument/2006/relationships/hyperlink" Target="http://www.startuplessonslearned.com/2008/11/what-is-customer-development.html" TargetMode="External"/><Relationship Id="rId5" Type="http://schemas.openxmlformats.org/officeDocument/2006/relationships/hyperlink" Target="http://www.startuplessonslearned.com/2008/09/one-line-split-test-or-how-to-ab-all.html" TargetMode="External"/><Relationship Id="rId6" Type="http://schemas.openxmlformats.org/officeDocument/2006/relationships/hyperlink" Target="http://www.fourhourworkweek.com/blog/2009/05/19/vanity-metrics-vs-actionable-metrics/" TargetMode="External"/><Relationship Id="rId7" Type="http://schemas.openxmlformats.org/officeDocument/2006/relationships/hyperlink" Target="http://www.startuplessonslearned.com/2010/04/learning-is-better-than-optimization.html" TargetMode="External"/><Relationship Id="rId8" Type="http://schemas.openxmlformats.org/officeDocument/2006/relationships/hyperlink" Target="http://www.startuplessonslearned.com/2009/06/pivot-dont-jump-to-new-vision.html" TargetMode="External"/><Relationship Id="rId9" Type="http://schemas.openxmlformats.org/officeDocument/2006/relationships/hyperlink" Target="http://www.startuplessonslearned.com/2009/01/achieving-failure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Conference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Truth: The Lean Startup method is not about cost, </a:t>
            </a:r>
            <a:r>
              <a:rPr lang="en-US" dirty="0" smtClean="0">
                <a:hlinkClick r:id="rId3"/>
              </a:rPr>
              <a:t>it is about speed</a:t>
            </a:r>
            <a:r>
              <a:rPr lang="en-US" dirty="0" smtClean="0"/>
              <a:t>. Lean Startups waste less money, because they use a </a:t>
            </a:r>
            <a:r>
              <a:rPr lang="en-US" dirty="0" smtClean="0">
                <a:hlinkClick r:id="rId4"/>
              </a:rPr>
              <a:t>disciplined approach</a:t>
            </a:r>
            <a:r>
              <a:rPr lang="en-US" dirty="0" smtClean="0"/>
              <a:t> to testing new products and ideas. Lean, when used in the context of lean startup, refers to a process of building companies and products using </a:t>
            </a:r>
            <a:r>
              <a:rPr lang="en-US" dirty="0" smtClean="0">
                <a:hlinkClick r:id="rId5"/>
              </a:rPr>
              <a:t>lean manufacturing principles</a:t>
            </a:r>
            <a:r>
              <a:rPr lang="en-US" dirty="0" smtClean="0"/>
              <a:t> applied to innovation. That process involves rapid hypothesis testing, </a:t>
            </a:r>
            <a:r>
              <a:rPr lang="en-US" dirty="0" smtClean="0">
                <a:hlinkClick r:id="rId6"/>
              </a:rPr>
              <a:t>validated learning about customers</a:t>
            </a:r>
            <a:r>
              <a:rPr lang="en-US" dirty="0" smtClean="0"/>
              <a:t>, and a </a:t>
            </a:r>
            <a:r>
              <a:rPr lang="en-US" dirty="0" smtClean="0">
                <a:hlinkClick r:id="rId7"/>
              </a:rPr>
              <a:t>disciplined approach to product development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Truth: The Lean Startup methodology applies to </a:t>
            </a:r>
            <a:r>
              <a:rPr lang="en-US" dirty="0" smtClean="0">
                <a:hlinkClick r:id="rId3"/>
              </a:rPr>
              <a:t>all companies that face uncertainty</a:t>
            </a:r>
            <a:r>
              <a:rPr lang="en-US" dirty="0" smtClean="0"/>
              <a:t> about what customers will want. This is true regardless of industry or even scale of company: many large companies depend on their ability to create </a:t>
            </a:r>
            <a:r>
              <a:rPr lang="en-US" dirty="0" smtClean="0">
                <a:hlinkClick r:id="rId4"/>
              </a:rPr>
              <a:t>disruptive innovation</a:t>
            </a:r>
            <a:r>
              <a:rPr lang="en-US" dirty="0" smtClean="0"/>
              <a:t>. Those </a:t>
            </a:r>
            <a:r>
              <a:rPr lang="en-US" dirty="0" smtClean="0">
                <a:hlinkClick r:id="rId5"/>
              </a:rPr>
              <a:t>general managers are entrepreneurs</a:t>
            </a:r>
            <a:r>
              <a:rPr lang="en-US" dirty="0" smtClean="0"/>
              <a:t>, too. And they can benefit from the </a:t>
            </a:r>
            <a:r>
              <a:rPr lang="en-US" dirty="0" smtClean="0">
                <a:hlinkClick r:id="rId6"/>
              </a:rPr>
              <a:t>speed and discipline</a:t>
            </a:r>
            <a:r>
              <a:rPr lang="en-US" dirty="0" smtClean="0"/>
              <a:t> of starting with a </a:t>
            </a:r>
            <a:r>
              <a:rPr lang="en-US" dirty="0" smtClean="0">
                <a:hlinkClick r:id="rId7"/>
              </a:rPr>
              <a:t>minimum viable product</a:t>
            </a:r>
            <a:r>
              <a:rPr lang="en-US" dirty="0" smtClean="0"/>
              <a:t> and then learning and iterating continuously.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Truth: There’s nothing wrong with raising venture capital. Many lean startups are ambitious and are able to </a:t>
            </a:r>
            <a:r>
              <a:rPr lang="en-US" dirty="0" smtClean="0">
                <a:hlinkClick r:id="rId3"/>
              </a:rPr>
              <a:t>deploy large amounts of capital</a:t>
            </a:r>
            <a:r>
              <a:rPr lang="en-US" dirty="0" smtClean="0"/>
              <a:t>. What differentiates them is their disciplined approach to determining when to spend money: after the fundamental elements of the business model have been </a:t>
            </a:r>
            <a:r>
              <a:rPr lang="en-US" dirty="0" smtClean="0">
                <a:hlinkClick r:id="rId4"/>
              </a:rPr>
              <a:t>empirically validated</a:t>
            </a:r>
            <a:r>
              <a:rPr lang="en-US" dirty="0" smtClean="0"/>
              <a:t>. Because lean startups focus on </a:t>
            </a:r>
            <a:r>
              <a:rPr lang="en-US" dirty="0" smtClean="0">
                <a:hlinkClick r:id="rId4"/>
              </a:rPr>
              <a:t>validating their riskiest assumptions</a:t>
            </a:r>
            <a:r>
              <a:rPr lang="en-US" dirty="0" smtClean="0"/>
              <a:t> first, they sometimes charge money for their product from day one – </a:t>
            </a:r>
            <a:r>
              <a:rPr lang="en-US" dirty="0" smtClean="0">
                <a:hlinkClick r:id="rId5"/>
              </a:rPr>
              <a:t>but not always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Truth: Lean Startups are driven by a compelling vision, and they are rigorous about </a:t>
            </a:r>
            <a:r>
              <a:rPr lang="en-US" dirty="0" smtClean="0">
                <a:hlinkClick r:id="rId3"/>
              </a:rPr>
              <a:t>testing each element of this vision against reality</a:t>
            </a:r>
            <a:r>
              <a:rPr lang="en-US" dirty="0" smtClean="0"/>
              <a:t>. They use </a:t>
            </a:r>
            <a:r>
              <a:rPr lang="en-US" dirty="0" smtClean="0">
                <a:hlinkClick r:id="rId4"/>
              </a:rPr>
              <a:t>customer development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split-testing</a:t>
            </a:r>
            <a:r>
              <a:rPr lang="en-US" dirty="0" smtClean="0"/>
              <a:t>, and </a:t>
            </a:r>
            <a:r>
              <a:rPr lang="en-US" dirty="0" smtClean="0">
                <a:hlinkClick r:id="rId6"/>
              </a:rPr>
              <a:t>actionable analytics</a:t>
            </a:r>
            <a:r>
              <a:rPr lang="en-US" dirty="0" smtClean="0"/>
              <a:t> as vehicles for learning about how to make their vision successful. But they do not </a:t>
            </a:r>
            <a:r>
              <a:rPr lang="en-US" dirty="0" smtClean="0">
                <a:hlinkClick r:id="rId7"/>
              </a:rPr>
              <a:t>blindly do what customers tell them</a:t>
            </a:r>
            <a:r>
              <a:rPr lang="en-US" dirty="0" smtClean="0"/>
              <a:t>, nor do they </a:t>
            </a:r>
            <a:r>
              <a:rPr lang="en-US" dirty="0" smtClean="0">
                <a:hlinkClick r:id="rId7"/>
              </a:rPr>
              <a:t>mechanically attempt to optimize numbers</a:t>
            </a:r>
            <a:r>
              <a:rPr lang="en-US" dirty="0" smtClean="0"/>
              <a:t>. Along the way, they </a:t>
            </a:r>
            <a:r>
              <a:rPr lang="en-US" dirty="0" smtClean="0">
                <a:hlinkClick r:id="rId8"/>
              </a:rPr>
              <a:t>pivot</a:t>
            </a:r>
            <a:r>
              <a:rPr lang="en-US" dirty="0" smtClean="0"/>
              <a:t> away from the elements of the vision that are </a:t>
            </a:r>
            <a:r>
              <a:rPr lang="en-US" dirty="0" smtClean="0">
                <a:hlinkClick r:id="rId9"/>
              </a:rPr>
              <a:t>delusional</a:t>
            </a:r>
            <a:r>
              <a:rPr lang="en-US" dirty="0" smtClean="0"/>
              <a:t> and double-down on the elements that show promise.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not leaving you, I’m pivoting</a:t>
            </a:r>
            <a:r>
              <a:rPr lang="en-US" baseline="0" dirty="0" smtClean="0"/>
              <a:t> to another 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not leaving you, I’m pivoting</a:t>
            </a:r>
            <a:r>
              <a:rPr lang="en-US" baseline="0" dirty="0" smtClean="0"/>
              <a:t> to another 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D0D8A-E72E-4341-8093-6864B2661F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DAF2-1A2A-E440-83D5-93249621B1D5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7739-C350-1E4A-B37D-BD4C44D82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448C-9E5F-0D48-8FC4-8865BB22CE47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574E-94A0-C14A-AB3C-07ADDAC14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B2E5-7DDD-194D-9562-F9580E3DCB55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49A8-AC2E-C145-B46A-B7AD09E69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BF6E-106B-B747-8BF9-E44CE09C9F6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04D7-C27D-9742-AF00-E31D7475AE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26EA-F317-294D-881D-F7E8373DCA16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810C-35CA-7B4C-98E3-4BA8E0526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BF6E-106B-B747-8BF9-E44CE09C9F6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04D7-C27D-9742-AF00-E31D7475AE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BF6E-106B-B747-8BF9-E44CE09C9F66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04D7-C27D-9742-AF00-E31D7475A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D2C5-13A4-9A48-A307-0B0A80C921CA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29E6-FEF2-0348-8FD9-B08B3B78F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71FC-947E-3E4B-9FF2-EFD78E095ECC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3B4A-881A-D34F-9C16-0ECAEE3A6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2526-D8C1-4E45-8940-2F5F9CFC80AF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4F31-896C-B948-BE42-500005D2F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8F43-F96B-3243-B3A5-EDB219B93F42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926A-32CA-0548-9CE9-4FA9214EC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26EA-F317-294D-881D-F7E8373DCA16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810C-35CA-7B4C-98E3-4BA8E0526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F519-CAAE-2948-B2B9-BC506C1DD180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08A3-9A04-7D45-9C1D-8DA08FC9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C671-57FC-8046-BFFE-18321647F4A0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C193-D72E-454C-A1DF-1298B032F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39E040-BA41-CF49-A59A-358DF2DEF17E}" type="datetime1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690100-2EA4-B74B-94D2-79B5B424D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39E040-BA41-CF49-A59A-358DF2DEF17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690100-2EA4-B74B-94D2-79B5B424DB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39E040-BA41-CF49-A59A-358DF2DEF17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690100-2EA4-B74B-94D2-79B5B424DB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774700" y="52832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 smtClean="0">
                <a:solidFill>
                  <a:srgbClr val="FAAE1B"/>
                </a:solidFill>
                <a:latin typeface="Gill Sans"/>
                <a:cs typeface="Gill Sans"/>
              </a:rPr>
              <a:t>Eric Ries (@ericries)</a:t>
            </a:r>
            <a:endParaRPr lang="en-US" sz="3200" dirty="0" smtClean="0">
              <a:solidFill>
                <a:srgbClr val="FAAE1B"/>
              </a:solidFill>
              <a:latin typeface="Gill Sans"/>
              <a:cs typeface="Gill San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solidFill>
                  <a:srgbClr val="7EBDDE"/>
                </a:solidFill>
                <a:latin typeface="Gill Sans"/>
                <a:cs typeface="Gill Sans"/>
              </a:rPr>
              <a:t>http://</a:t>
            </a:r>
            <a:r>
              <a:rPr lang="en-US" sz="2800" dirty="0" err="1" smtClean="0">
                <a:solidFill>
                  <a:srgbClr val="7EBDDE"/>
                </a:solidFill>
                <a:latin typeface="Gill Sans"/>
                <a:cs typeface="Gill Sans"/>
              </a:rPr>
              <a:t>StartupLessonsLearned.com</a:t>
            </a:r>
            <a:endParaRPr lang="en-US" sz="2800" dirty="0" smtClean="0">
              <a:solidFill>
                <a:srgbClr val="7EBDDE"/>
              </a:solidFill>
              <a:latin typeface="Gill Sans"/>
              <a:cs typeface="Gill San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3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3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11200" y="31877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4400" b="1" dirty="0" smtClean="0">
              <a:solidFill>
                <a:prstClr val="white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prstClr val="white"/>
                </a:solidFill>
                <a:latin typeface="Gill Sans"/>
                <a:cs typeface="Gill Sans"/>
              </a:rPr>
              <a:t>The </a:t>
            </a:r>
            <a:r>
              <a:rPr lang="en-US" sz="4400" b="1" dirty="0" smtClean="0">
                <a:solidFill>
                  <a:prstClr val="white"/>
                </a:solidFill>
                <a:latin typeface="Gill Sans"/>
                <a:cs typeface="Gill Sans"/>
              </a:rPr>
              <a:t>Lean Startup</a:t>
            </a:r>
            <a:r>
              <a:rPr lang="en-US" sz="4400" dirty="0" smtClean="0">
                <a:solidFill>
                  <a:prstClr val="white"/>
                </a:solidFill>
                <a:latin typeface="Gill Sans"/>
                <a:cs typeface="Gill Sans"/>
              </a:rPr>
              <a:t> </a:t>
            </a:r>
            <a:br>
              <a:rPr lang="en-US" sz="4400" dirty="0" smtClean="0">
                <a:solidFill>
                  <a:prstClr val="white"/>
                </a:solidFill>
                <a:latin typeface="Gill Sans"/>
                <a:cs typeface="Gill Sans"/>
              </a:rPr>
            </a:br>
            <a:r>
              <a:rPr lang="en-US" sz="4400" dirty="0" smtClean="0">
                <a:solidFill>
                  <a:prstClr val="white"/>
                </a:solidFill>
                <a:latin typeface="Gill Sans"/>
                <a:cs typeface="Gill Sans"/>
              </a:rPr>
              <a:t>#</a:t>
            </a:r>
            <a:r>
              <a:rPr lang="en-US" sz="4400" dirty="0" err="1" smtClean="0">
                <a:solidFill>
                  <a:prstClr val="white"/>
                </a:solidFill>
                <a:latin typeface="Gill Sans"/>
                <a:cs typeface="Gill Sans"/>
              </a:rPr>
              <a:t>leanstartup</a:t>
            </a:r>
            <a:endParaRPr lang="en-US" sz="4400" dirty="0" smtClean="0">
              <a:solidFill>
                <a:prstClr val="white"/>
              </a:solidFill>
              <a:latin typeface="Gill Sans"/>
              <a:cs typeface="Gill Sans"/>
            </a:endParaRPr>
          </a:p>
          <a:p>
            <a:pPr algn="ctr">
              <a:defRPr/>
            </a:pPr>
            <a:endParaRPr lang="en-US" sz="4400" b="1" dirty="0" smtClean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292100"/>
            <a:ext cx="7708900" cy="8636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49300" y="12319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4400" b="1" dirty="0" smtClean="0">
              <a:solidFill>
                <a:prstClr val="white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prstClr val="white"/>
                </a:solidFill>
                <a:latin typeface="Gill Sans"/>
                <a:cs typeface="Gill Sans"/>
              </a:rPr>
              <a:t>Why Rails Makes Startups</a:t>
            </a:r>
            <a:endParaRPr lang="en-US" sz="4400" dirty="0" smtClean="0">
              <a:solidFill>
                <a:prstClr val="white"/>
              </a:solidFill>
              <a:latin typeface="Gill Sans"/>
              <a:cs typeface="Gill Sans"/>
            </a:endParaRPr>
          </a:p>
          <a:p>
            <a:pPr algn="ctr">
              <a:defRPr/>
            </a:pPr>
            <a:endParaRPr lang="en-US" sz="4400" b="1" dirty="0" smtClean="0">
              <a:solidFill>
                <a:prstClr val="white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94000" y="1405468"/>
            <a:ext cx="3606800" cy="485986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chemeClr val="bg1"/>
                </a:solidFill>
                <a:latin typeface="Gill Sans"/>
                <a:cs typeface="Gill Sans"/>
              </a:rPr>
              <a:t>Most Startups Fail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3" name="Content Placeholder 11" descr="93136022_25afa7e458_o.jpg"/>
          <p:cNvPicPr>
            <a:picLocks noGrp="1" noChangeAspect="1"/>
          </p:cNvPicPr>
          <p:nvPr>
            <p:ph idx="1"/>
          </p:nvPr>
        </p:nvPicPr>
        <p:blipFill>
          <a:blip r:embed="rId3"/>
          <a:srcRect l="-88905" r="-88905"/>
          <a:stretch>
            <a:fillRect/>
          </a:stretch>
        </p:blipFill>
        <p:spPr>
          <a:xfrm>
            <a:off x="457200" y="1600201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794000" y="1405468"/>
            <a:ext cx="3606800" cy="485986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chemeClr val="bg1"/>
                </a:solidFill>
                <a:latin typeface="Gill Sans"/>
                <a:cs typeface="Gill Sans"/>
              </a:rPr>
              <a:t>Most Startups Fail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3" name="Content Placeholder 6" descr="3527560991_ef63d24155_o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8905" r="-88905"/>
          <a:stretch>
            <a:fillRect/>
          </a:stretch>
        </p:blipFill>
        <p:spPr>
          <a:xfrm>
            <a:off x="457200" y="1600201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Who to Blame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0" y="1600201"/>
            <a:ext cx="4305300" cy="4154983"/>
          </a:xfrm>
        </p:spPr>
        <p:txBody>
          <a:bodyPr wrap="square" numCol="1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A7D9F3"/>
                </a:solidFill>
                <a:latin typeface="Gill Sans"/>
                <a:cs typeface="Gill Sans"/>
              </a:rPr>
              <a:t>Father of </a:t>
            </a:r>
            <a:r>
              <a:rPr lang="en-US" sz="2200" i="1" dirty="0" smtClean="0">
                <a:solidFill>
                  <a:srgbClr val="FAAE1B"/>
                </a:solidFill>
                <a:latin typeface="Gill Sans"/>
                <a:cs typeface="Gill Sans"/>
              </a:rPr>
              <a:t>scientific management</a:t>
            </a:r>
          </a:p>
          <a:p>
            <a:r>
              <a:rPr lang="en-US" sz="2200" dirty="0" smtClean="0">
                <a:solidFill>
                  <a:srgbClr val="A7D9F3"/>
                </a:solidFill>
                <a:latin typeface="Gill Sans"/>
                <a:cs typeface="Gill Sans"/>
              </a:rPr>
              <a:t>Study work to find the best way</a:t>
            </a:r>
          </a:p>
          <a:p>
            <a:r>
              <a:rPr lang="en-US" sz="2200" dirty="0" smtClean="0">
                <a:solidFill>
                  <a:srgbClr val="A7D9F3"/>
                </a:solidFill>
                <a:latin typeface="Gill Sans"/>
                <a:cs typeface="Gill Sans"/>
              </a:rPr>
              <a:t>Management by exception</a:t>
            </a:r>
          </a:p>
          <a:p>
            <a:r>
              <a:rPr lang="en-US" sz="2200" dirty="0" smtClean="0">
                <a:solidFill>
                  <a:srgbClr val="A7D9F3"/>
                </a:solidFill>
                <a:latin typeface="Gill Sans"/>
                <a:cs typeface="Gill Sans"/>
              </a:rPr>
              <a:t>Standardize work into tasks</a:t>
            </a:r>
          </a:p>
          <a:p>
            <a:r>
              <a:rPr lang="en-US" sz="2200" dirty="0" smtClean="0">
                <a:solidFill>
                  <a:srgbClr val="A7D9F3"/>
                </a:solidFill>
                <a:latin typeface="Gill Sans"/>
                <a:cs typeface="Gill Sans"/>
              </a:rPr>
              <a:t>Compensate workers based on performance</a:t>
            </a:r>
          </a:p>
          <a:p>
            <a:endParaRPr lang="en-US" sz="26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A7D9F3"/>
                </a:solidFill>
                <a:latin typeface="Gill Sans"/>
                <a:cs typeface="Gill Sans"/>
              </a:rPr>
              <a:t>“In the past, the man was first. In the future, the system will be first.” (1911)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1" y="1441450"/>
            <a:ext cx="3568699" cy="4670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8190" y="6211669"/>
            <a:ext cx="2550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Frederick Winslow Taylor</a:t>
            </a:r>
          </a:p>
          <a:p>
            <a:pPr algn="ctr"/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(1856 – 1915)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Lean Startup Principles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 anchor="t"/>
          <a:lstStyle/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Entrepreneurs are everywhere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Entrepreneurship is management</a:t>
            </a:r>
          </a:p>
          <a:p>
            <a:pPr algn="ctr">
              <a:spcAft>
                <a:spcPts val="1800"/>
              </a:spcAft>
              <a:buNone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Entrepreneurship is management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700" dirty="0" smtClean="0">
                <a:solidFill>
                  <a:srgbClr val="A7D9F3"/>
                </a:solidFill>
                <a:latin typeface="Gill Sans"/>
                <a:cs typeface="Gill Sans"/>
              </a:rPr>
              <a:t>Our goal is to create an institution, not just a product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Traditional management practices fail</a:t>
            </a:r>
          </a:p>
          <a:p>
            <a:pPr lvl="1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- “general management” as taught to MBAs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Need practices and principles geared to the startup context of </a:t>
            </a: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extreme uncertainty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Not just for “two guys in a garage”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The Pivot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 wrap="square">
            <a:noAutofit/>
          </a:bodyPr>
          <a:lstStyle/>
          <a:p>
            <a:pPr>
              <a:buFont typeface="Arial"/>
              <a:buChar char="•"/>
            </a:pPr>
            <a:endParaRPr lang="en-US" sz="2700" dirty="0" smtClean="0">
              <a:solidFill>
                <a:srgbClr val="A7D9F3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4800601"/>
            <a:ext cx="5486400" cy="566739"/>
          </a:xfrm>
        </p:spPr>
        <p:txBody>
          <a:bodyPr/>
          <a:lstStyle/>
          <a:p>
            <a:r>
              <a:rPr lang="en-US" dirty="0" smtClean="0"/>
              <a:t>I’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-1803"/>
            <a:ext cx="6483350" cy="685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The Pivot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 wrap="square">
            <a:noAutofit/>
          </a:bodyPr>
          <a:lstStyle/>
          <a:p>
            <a:pPr>
              <a:buFont typeface="Arial"/>
              <a:buChar char="•"/>
            </a:pPr>
            <a:r>
              <a:rPr lang="en-US" sz="2700" dirty="0" smtClean="0">
                <a:solidFill>
                  <a:srgbClr val="A7D9F3"/>
                </a:solidFill>
                <a:latin typeface="Gill Sans"/>
                <a:cs typeface="Gill Sans"/>
              </a:rPr>
              <a:t>What do successful startups have in common?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They started out as digital cash for </a:t>
            </a:r>
            <a:r>
              <a:rPr lang="en-US" sz="2000" dirty="0" err="1" smtClean="0">
                <a:solidFill>
                  <a:srgbClr val="A7D9F3"/>
                </a:solidFill>
                <a:latin typeface="Gill Sans"/>
                <a:cs typeface="Gill Sans"/>
              </a:rPr>
              <a:t>PDAs</a:t>
            </a: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, but evolved into online payments for eBay. </a:t>
            </a:r>
          </a:p>
          <a:p>
            <a:pPr lvl="1">
              <a:buFontTx/>
              <a:buChar char="-"/>
            </a:pPr>
            <a:r>
              <a:rPr lang="en-US" sz="2300" dirty="0" smtClean="0">
                <a:solidFill>
                  <a:srgbClr val="A7D9F3"/>
                </a:solidFill>
                <a:latin typeface="Gill Sans"/>
                <a:cs typeface="Gill Sans"/>
              </a:rPr>
              <a:t>They started building BASIC interpreters, but evolved into the world's largest operating systems monopoly. 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2300" dirty="0" smtClean="0">
                <a:solidFill>
                  <a:srgbClr val="A7D9F3"/>
                </a:solidFill>
                <a:latin typeface="Gill Sans"/>
                <a:cs typeface="Gill Sans"/>
              </a:rPr>
              <a:t>They were shocked to discover their online games company was actually a photo-sharing site. </a:t>
            </a:r>
            <a:br>
              <a:rPr lang="en-US" sz="2300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endParaRPr lang="en-US" sz="23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>
              <a:buFont typeface="Arial"/>
              <a:buChar char="•"/>
            </a:pPr>
            <a:r>
              <a:rPr lang="en-US" sz="2700" dirty="0" smtClean="0">
                <a:solidFill>
                  <a:srgbClr val="A7D9F3"/>
                </a:solidFill>
                <a:latin typeface="Gill Sans"/>
                <a:cs typeface="Gill Sans"/>
              </a:rPr>
              <a:t>Pivot: change directions but stay grounded in what we’ve learned. </a:t>
            </a:r>
          </a:p>
          <a:p>
            <a:pPr>
              <a:buFont typeface="Arial"/>
              <a:buChar char="•"/>
            </a:pPr>
            <a:endParaRPr lang="en-US" sz="2700" dirty="0" smtClean="0">
              <a:solidFill>
                <a:srgbClr val="A7D9F3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Speed Wins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If we can reduce the time between pivots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We can increase our odds of success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Before we run out of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Lean Startup Principles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 anchor="t"/>
          <a:lstStyle/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Entrepreneurs are everywhere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Entrepreneurship is management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Validated Learning</a:t>
            </a:r>
          </a:p>
          <a:p>
            <a:pPr algn="ctr">
              <a:spcAft>
                <a:spcPts val="1800"/>
              </a:spcAft>
              <a:buNone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  <a:p>
            <a:pPr algn="ctr">
              <a:spcAft>
                <a:spcPts val="1800"/>
              </a:spcAft>
              <a:buNone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730250"/>
            <a:ext cx="4089400" cy="539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7600" y="58744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  <a:latin typeface="Gill Sans"/>
                <a:cs typeface="Gill Sans"/>
              </a:rPr>
              <a:t>http://</a:t>
            </a:r>
            <a:r>
              <a:rPr lang="en-US" sz="4000" dirty="0" err="1" smtClean="0">
                <a:solidFill>
                  <a:prstClr val="white"/>
                </a:solidFill>
                <a:latin typeface="Gill Sans"/>
                <a:cs typeface="Gill Sans"/>
              </a:rPr>
              <a:t>lean.st</a:t>
            </a:r>
            <a:endParaRPr lang="en-US" sz="4000" dirty="0" smtClean="0">
              <a:solidFill>
                <a:prstClr val="white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Traditional Product Development</a:t>
            </a:r>
            <a:b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800" b="1" i="1" dirty="0" smtClean="0">
                <a:solidFill>
                  <a:srgbClr val="A7D9F3"/>
                </a:solidFill>
                <a:latin typeface="Gill Sans"/>
                <a:cs typeface="Gill Sans"/>
              </a:rPr>
              <a:t>Unit of Progress: </a:t>
            </a:r>
            <a:r>
              <a:rPr lang="en-US" sz="2400" i="1" dirty="0" smtClean="0">
                <a:solidFill>
                  <a:srgbClr val="FAAE1B"/>
                </a:solidFill>
                <a:latin typeface="Gill Sans"/>
                <a:cs typeface="Gill Sans"/>
              </a:rPr>
              <a:t>Advance to Next Stage</a:t>
            </a:r>
            <a: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  <a:t/>
            </a:r>
            <a:b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endParaRPr lang="en-US" sz="1800" b="1" dirty="0" smtClean="0">
              <a:solidFill>
                <a:srgbClr val="A7D9F3"/>
              </a:solidFill>
              <a:latin typeface="Gill Sans"/>
              <a:cs typeface="Gill Sans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520700" y="3657602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E73239"/>
                </a:solidFill>
                <a:latin typeface="Gill Sans"/>
                <a:cs typeface="Gill Sans"/>
              </a:rPr>
              <a:t>Problem: </a:t>
            </a:r>
            <a:r>
              <a:rPr lang="en-US" sz="1400" b="1" dirty="0">
                <a:solidFill>
                  <a:schemeClr val="bg1"/>
                </a:solidFill>
                <a:latin typeface="Gill Sans"/>
                <a:cs typeface="Gill Sans"/>
              </a:rPr>
              <a:t>known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520700" y="4165602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E73239"/>
                </a:solidFill>
                <a:latin typeface="Gill Sans"/>
                <a:cs typeface="Gill Sans"/>
              </a:rPr>
              <a:t>Solution:</a:t>
            </a:r>
            <a:r>
              <a:rPr lang="en-US" sz="1400" b="1" dirty="0">
                <a:latin typeface="Gill Sans"/>
                <a:cs typeface="Gill Sans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Gill Sans"/>
                <a:cs typeface="Gill Sans"/>
              </a:rPr>
              <a:t>known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68500" y="1651000"/>
            <a:ext cx="2120900" cy="5334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rtlCol="0" anchor="t"/>
          <a:lstStyle/>
          <a:p>
            <a:pPr algn="ctr">
              <a:spcAft>
                <a:spcPts val="0"/>
              </a:spcAft>
            </a:pPr>
            <a:endParaRPr lang="en-US" sz="200" b="1" i="1" dirty="0" smtClean="0">
              <a:latin typeface="Gill Sans"/>
              <a:cs typeface="Gill Sans"/>
            </a:endParaRPr>
          </a:p>
          <a:p>
            <a:pPr algn="ctr">
              <a:spcAft>
                <a:spcPts val="600"/>
              </a:spcAft>
            </a:pPr>
            <a:r>
              <a:rPr lang="en-US" b="1" i="1" dirty="0" smtClean="0">
                <a:latin typeface="Gill Sans"/>
                <a:cs typeface="Gill Sans"/>
              </a:rPr>
              <a:t>Requirements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26" name="Bent Arrow 25"/>
          <p:cNvSpPr/>
          <p:nvPr/>
        </p:nvSpPr>
        <p:spPr>
          <a:xfrm rot="5400000">
            <a:off x="3948175" y="1982872"/>
            <a:ext cx="545955" cy="263502"/>
          </a:xfrm>
          <a:prstGeom prst="bentArrow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51100" y="2489200"/>
            <a:ext cx="2120900" cy="5334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rtlCol="0" anchor="t"/>
          <a:lstStyle/>
          <a:p>
            <a:pPr algn="ctr">
              <a:spcAft>
                <a:spcPts val="0"/>
              </a:spcAft>
            </a:pPr>
            <a:endParaRPr lang="en-US" sz="200" b="1" i="1" dirty="0" smtClean="0">
              <a:latin typeface="Gill Sans"/>
              <a:cs typeface="Gill Sans"/>
            </a:endParaRPr>
          </a:p>
          <a:p>
            <a:pPr algn="ctr">
              <a:spcAft>
                <a:spcPts val="600"/>
              </a:spcAft>
            </a:pPr>
            <a:r>
              <a:rPr lang="en-US" b="1" i="1" dirty="0" smtClean="0">
                <a:latin typeface="Gill Sans"/>
                <a:cs typeface="Gill Sans"/>
              </a:rPr>
              <a:t>Specifications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95600" y="3378200"/>
            <a:ext cx="2120900" cy="5334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rtlCol="0" anchor="t"/>
          <a:lstStyle/>
          <a:p>
            <a:pPr algn="ctr">
              <a:spcAft>
                <a:spcPts val="0"/>
              </a:spcAft>
            </a:pPr>
            <a:endParaRPr lang="en-US" sz="200" b="1" i="1" dirty="0" smtClean="0">
              <a:latin typeface="Gill Sans"/>
              <a:cs typeface="Gill Sans"/>
            </a:endParaRPr>
          </a:p>
          <a:p>
            <a:pPr algn="ctr">
              <a:spcAft>
                <a:spcPts val="600"/>
              </a:spcAft>
            </a:pPr>
            <a:r>
              <a:rPr lang="en-US" b="1" i="1" dirty="0" smtClean="0">
                <a:latin typeface="Gill Sans"/>
                <a:cs typeface="Gill Sans"/>
              </a:rPr>
              <a:t>Design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65500" y="4267200"/>
            <a:ext cx="2120900" cy="5334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rtlCol="0" anchor="t"/>
          <a:lstStyle/>
          <a:p>
            <a:pPr algn="ctr">
              <a:spcAft>
                <a:spcPts val="0"/>
              </a:spcAft>
            </a:pPr>
            <a:endParaRPr lang="en-US" sz="200" b="1" i="1" dirty="0" smtClean="0">
              <a:latin typeface="Gill Sans"/>
              <a:cs typeface="Gill Sans"/>
            </a:endParaRPr>
          </a:p>
          <a:p>
            <a:pPr algn="ctr">
              <a:spcAft>
                <a:spcPts val="600"/>
              </a:spcAft>
            </a:pPr>
            <a:r>
              <a:rPr lang="en-US" b="1" i="1" dirty="0" smtClean="0">
                <a:latin typeface="Gill Sans"/>
                <a:cs typeface="Gill Sans"/>
              </a:rPr>
              <a:t>Implementation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22700" y="5143500"/>
            <a:ext cx="2120900" cy="5334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rtlCol="0" anchor="t"/>
          <a:lstStyle/>
          <a:p>
            <a:pPr algn="ctr">
              <a:spcAft>
                <a:spcPts val="0"/>
              </a:spcAft>
            </a:pPr>
            <a:endParaRPr lang="en-US" sz="200" b="1" i="1" dirty="0" smtClean="0">
              <a:latin typeface="Gill Sans"/>
              <a:cs typeface="Gill Sans"/>
            </a:endParaRPr>
          </a:p>
          <a:p>
            <a:pPr algn="ctr">
              <a:spcAft>
                <a:spcPts val="600"/>
              </a:spcAft>
            </a:pPr>
            <a:r>
              <a:rPr lang="en-US" b="1" i="1" dirty="0" smtClean="0">
                <a:latin typeface="Gill Sans"/>
                <a:cs typeface="Gill Sans"/>
              </a:rPr>
              <a:t>Verification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16400" y="6057900"/>
            <a:ext cx="2120900" cy="5334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rtlCol="0" anchor="t"/>
          <a:lstStyle/>
          <a:p>
            <a:pPr algn="ctr">
              <a:spcAft>
                <a:spcPts val="0"/>
              </a:spcAft>
            </a:pPr>
            <a:endParaRPr lang="en-US" sz="200" b="1" i="1" dirty="0" smtClean="0">
              <a:latin typeface="Gill Sans"/>
              <a:cs typeface="Gill Sans"/>
            </a:endParaRPr>
          </a:p>
          <a:p>
            <a:pPr algn="ctr">
              <a:spcAft>
                <a:spcPts val="600"/>
              </a:spcAft>
            </a:pPr>
            <a:r>
              <a:rPr lang="en-US" b="1" i="1" dirty="0" smtClean="0">
                <a:latin typeface="Gill Sans"/>
                <a:cs typeface="Gill Sans"/>
              </a:rPr>
              <a:t>Maintenance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35" name="Bent Arrow 34"/>
          <p:cNvSpPr/>
          <p:nvPr/>
        </p:nvSpPr>
        <p:spPr>
          <a:xfrm rot="5400000">
            <a:off x="4418075" y="2871872"/>
            <a:ext cx="545955" cy="263502"/>
          </a:xfrm>
          <a:prstGeom prst="bentArrow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ent Arrow 35"/>
          <p:cNvSpPr/>
          <p:nvPr/>
        </p:nvSpPr>
        <p:spPr>
          <a:xfrm rot="5400000">
            <a:off x="4946726" y="3676723"/>
            <a:ext cx="406255" cy="241300"/>
          </a:xfrm>
          <a:prstGeom prst="bentArrow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rot="5400000">
            <a:off x="5370575" y="4624472"/>
            <a:ext cx="545955" cy="263502"/>
          </a:xfrm>
          <a:prstGeom prst="bentArrow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rot="5400000">
            <a:off x="5805573" y="5526172"/>
            <a:ext cx="545955" cy="263502"/>
          </a:xfrm>
          <a:prstGeom prst="bentArrow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57200" y="4094162"/>
            <a:ext cx="8229600" cy="1588"/>
          </a:xfrm>
          <a:prstGeom prst="line">
            <a:avLst/>
          </a:prstGeom>
          <a:ln w="31750" cap="flat" cmpd="sng" algn="ctr">
            <a:solidFill>
              <a:srgbClr val="A7D9F3">
                <a:alpha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2146300" y="1282702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A7D9F3"/>
                </a:solidFill>
                <a:latin typeface="Gill Sans"/>
                <a:cs typeface="Gill Sans"/>
              </a:rPr>
              <a:t>Waterfall</a:t>
            </a:r>
            <a:endParaRPr lang="en-US" sz="1400" b="1" dirty="0">
              <a:solidFill>
                <a:srgbClr val="A7D9F3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Achieving Failure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If we’re building something nobody wants, what does it matter if we accomplish it:</a:t>
            </a:r>
          </a:p>
          <a:p>
            <a:pPr>
              <a:buNone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On time?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On budget?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AAE1B"/>
                </a:solidFill>
                <a:latin typeface="Gill Sans"/>
                <a:cs typeface="Gill Sans"/>
              </a:rPr>
              <a:t>With high quality?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With beautiful design?</a:t>
            </a:r>
          </a:p>
          <a:p>
            <a:pPr>
              <a:buFont typeface="Arial"/>
              <a:buChar char="•"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Achieving Failure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 = successfully executing a bad 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49400" y="4165602"/>
            <a:ext cx="6223000" cy="22479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Agile Product Development</a:t>
            </a:r>
            <a:b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800" b="1" i="1" dirty="0" smtClean="0">
                <a:solidFill>
                  <a:srgbClr val="A7D9F3"/>
                </a:solidFill>
                <a:latin typeface="Gill Sans"/>
                <a:cs typeface="Gill Sans"/>
              </a:rPr>
              <a:t>Unit of Progress: </a:t>
            </a:r>
            <a:r>
              <a:rPr lang="en-US" sz="2400" i="1" dirty="0" smtClean="0">
                <a:solidFill>
                  <a:srgbClr val="FAAE1B"/>
                </a:solidFill>
                <a:latin typeface="Gill Sans"/>
                <a:cs typeface="Gill Sans"/>
              </a:rPr>
              <a:t>A line of Working Code</a:t>
            </a:r>
            <a: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  <a:t/>
            </a:r>
            <a:b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endParaRPr lang="en-US" sz="1800" b="1" dirty="0" smtClean="0">
              <a:solidFill>
                <a:srgbClr val="A7D9F3"/>
              </a:solidFill>
              <a:latin typeface="Gill Sans"/>
              <a:cs typeface="Gill Sans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520700" y="3175002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E73239"/>
                </a:solidFill>
                <a:latin typeface="Gill Sans"/>
                <a:cs typeface="Gill Sans"/>
              </a:rPr>
              <a:t>Problem: </a:t>
            </a:r>
            <a:r>
              <a:rPr lang="en-US" sz="1400" b="1" dirty="0">
                <a:solidFill>
                  <a:schemeClr val="bg1"/>
                </a:solidFill>
                <a:latin typeface="Gill Sans"/>
                <a:cs typeface="Gill Sans"/>
              </a:rPr>
              <a:t>known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520700" y="3683002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E73239"/>
                </a:solidFill>
                <a:latin typeface="Gill Sans"/>
                <a:cs typeface="Gill Sans"/>
              </a:rPr>
              <a:t>Solution:</a:t>
            </a:r>
            <a:r>
              <a:rPr lang="en-US" sz="1400" b="1" dirty="0" smtClean="0">
                <a:latin typeface="Gill Sans"/>
                <a:cs typeface="Gill Sans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Gill Sans"/>
                <a:cs typeface="Gill Sans"/>
              </a:rPr>
              <a:t>unknown</a:t>
            </a:r>
            <a:endParaRPr lang="en-US" sz="1400" b="1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68500" y="1981200"/>
            <a:ext cx="5194300" cy="889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>
              <a:spcAft>
                <a:spcPts val="0"/>
              </a:spcAft>
            </a:pPr>
            <a:endParaRPr lang="en-US" sz="200" b="1" i="1" dirty="0" smtClean="0">
              <a:latin typeface="Gill Sans"/>
              <a:cs typeface="Gill Sans"/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latin typeface="Gill Sans"/>
                <a:cs typeface="Gill Sans"/>
              </a:rPr>
              <a:t>“Product Owner” or in-house customer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57200" y="3611563"/>
            <a:ext cx="8229600" cy="1588"/>
          </a:xfrm>
          <a:prstGeom prst="line">
            <a:avLst/>
          </a:prstGeom>
          <a:ln w="31750" cap="flat" cmpd="sng" algn="ctr">
            <a:solidFill>
              <a:srgbClr val="A7D9F3">
                <a:alpha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4" descr="f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254500"/>
            <a:ext cx="5943600" cy="1981200"/>
          </a:xfrm>
          <a:prstGeom prst="rect">
            <a:avLst/>
          </a:prstGeom>
          <a:noFill/>
        </p:spPr>
      </p:pic>
      <p:pic>
        <p:nvPicPr>
          <p:cNvPr id="12" name="Picture 13" descr="curved 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400304" y="2717802"/>
            <a:ext cx="652463" cy="17907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79401" y="4406900"/>
            <a:ext cx="939800" cy="12029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5619234"/>
            <a:ext cx="127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Kent Beck</a:t>
            </a:r>
          </a:p>
          <a:p>
            <a:pPr algn="ctr"/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(still alive)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549400" y="4406902"/>
            <a:ext cx="6223000" cy="22479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993900" y="1244602"/>
            <a:ext cx="5397500" cy="18923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 descr="customer develope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6300" y="1371602"/>
            <a:ext cx="5029200" cy="1571625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Lean Startup</a:t>
            </a:r>
            <a:b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800" b="1" i="1" dirty="0" smtClean="0">
                <a:solidFill>
                  <a:srgbClr val="A7D9F3"/>
                </a:solidFill>
                <a:latin typeface="Gill Sans"/>
                <a:cs typeface="Gill Sans"/>
              </a:rPr>
              <a:t>Unit of Progress: </a:t>
            </a:r>
            <a:r>
              <a:rPr lang="en-US" sz="2400" i="1" dirty="0" smtClean="0">
                <a:solidFill>
                  <a:srgbClr val="FAAE1B"/>
                </a:solidFill>
                <a:latin typeface="Gill Sans"/>
                <a:cs typeface="Gill Sans"/>
              </a:rPr>
              <a:t>Validated Learning</a:t>
            </a:r>
            <a: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  <a:t/>
            </a:r>
            <a:b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endParaRPr lang="en-US" sz="1800" b="1" dirty="0" smtClean="0">
              <a:solidFill>
                <a:srgbClr val="A7D9F3"/>
              </a:solidFill>
              <a:latin typeface="Gill Sans"/>
              <a:cs typeface="Gill Sans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317500" y="3467102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E73239"/>
                </a:solidFill>
                <a:latin typeface="Gill Sans"/>
                <a:cs typeface="Gill Sans"/>
              </a:rPr>
              <a:t>Problem:</a:t>
            </a:r>
            <a:r>
              <a:rPr lang="en-US" sz="1400" b="1" dirty="0" smtClean="0">
                <a:solidFill>
                  <a:srgbClr val="E73239"/>
                </a:solidFill>
                <a:latin typeface="Gill Sans"/>
                <a:cs typeface="Gill Sans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Gill Sans"/>
                <a:cs typeface="Gill Sans"/>
              </a:rPr>
              <a:t>unknown</a:t>
            </a:r>
            <a:endParaRPr lang="en-US" sz="14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17500" y="3949702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E73239"/>
                </a:solidFill>
                <a:latin typeface="Gill Sans"/>
                <a:cs typeface="Gill Sans"/>
              </a:rPr>
              <a:t>Solution:</a:t>
            </a:r>
            <a:r>
              <a:rPr lang="en-US" sz="1400" b="1" dirty="0" smtClean="0">
                <a:latin typeface="Gill Sans"/>
                <a:cs typeface="Gill Sans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Gill Sans"/>
                <a:cs typeface="Gill Sans"/>
              </a:rPr>
              <a:t>unknown</a:t>
            </a:r>
            <a:endParaRPr lang="en-US" sz="1400" b="1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57200" y="3878263"/>
            <a:ext cx="8229600" cy="1588"/>
          </a:xfrm>
          <a:prstGeom prst="line">
            <a:avLst/>
          </a:prstGeom>
          <a:ln w="31750" cap="flat" cmpd="sng" algn="ctr">
            <a:solidFill>
              <a:srgbClr val="A7D9F3">
                <a:alpha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4" descr="fl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521200"/>
            <a:ext cx="5943600" cy="19812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667000" y="3221338"/>
            <a:ext cx="2298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A7D9F3"/>
                </a:solidFill>
                <a:latin typeface="Gill Sans"/>
                <a:cs typeface="Gill Sans"/>
              </a:rPr>
              <a:t>Hypotheses, Experiments,</a:t>
            </a:r>
          </a:p>
          <a:p>
            <a:r>
              <a:rPr lang="en-US" sz="1200" b="1" dirty="0" smtClean="0">
                <a:solidFill>
                  <a:srgbClr val="A7D9F3"/>
                </a:solidFill>
                <a:latin typeface="Gill Sans"/>
                <a:cs typeface="Gill Sans"/>
              </a:rPr>
              <a:t>Insights</a:t>
            </a:r>
            <a:endParaRPr lang="en-US" sz="1200" b="1" dirty="0">
              <a:solidFill>
                <a:srgbClr val="A7D9F3"/>
              </a:solidFill>
              <a:latin typeface="Gill Sans"/>
              <a:cs typeface="Gill San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18000" y="3932538"/>
            <a:ext cx="242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rgbClr val="A7D9F3"/>
                </a:solidFill>
                <a:latin typeface="Gill Sans"/>
                <a:cs typeface="Gill Sans"/>
              </a:rPr>
              <a:t>Data, Feedback,</a:t>
            </a:r>
          </a:p>
          <a:p>
            <a:pPr algn="r"/>
            <a:r>
              <a:rPr lang="en-US" sz="1200" b="1" dirty="0" smtClean="0">
                <a:solidFill>
                  <a:srgbClr val="A7D9F3"/>
                </a:solidFill>
                <a:latin typeface="Gill Sans"/>
                <a:cs typeface="Gill Sans"/>
              </a:rPr>
              <a:t>Insights</a:t>
            </a:r>
          </a:p>
        </p:txBody>
      </p:sp>
      <p:pic>
        <p:nvPicPr>
          <p:cNvPr id="12" name="Picture 12" descr="curved arr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4804" y="2984502"/>
            <a:ext cx="652463" cy="1790700"/>
          </a:xfrm>
          <a:prstGeom prst="rect">
            <a:avLst/>
          </a:prstGeom>
          <a:noFill/>
        </p:spPr>
      </p:pic>
      <p:pic>
        <p:nvPicPr>
          <p:cNvPr id="13" name="Picture 13" descr="curved arr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2159004" y="3022602"/>
            <a:ext cx="652463" cy="1790700"/>
          </a:xfrm>
          <a:prstGeom prst="rect">
            <a:avLst/>
          </a:prstGeom>
          <a:noFill/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16400" y="2638425"/>
            <a:ext cx="2808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latin typeface="Gill Sans"/>
                <a:cs typeface="Gill Sans"/>
              </a:rPr>
              <a:t>Customer Development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13300" y="6194425"/>
            <a:ext cx="2309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latin typeface="Gill Sans"/>
                <a:cs typeface="Gill Sans"/>
              </a:rPr>
              <a:t>Agile Development</a:t>
            </a:r>
            <a:endParaRPr lang="en-US" b="1" i="1" dirty="0">
              <a:latin typeface="Gill Sans"/>
              <a:cs typeface="Gill San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04800" y="1085850"/>
            <a:ext cx="1168400" cy="13225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15900" y="2418834"/>
            <a:ext cx="134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Steve Blank</a:t>
            </a:r>
          </a:p>
          <a:p>
            <a:pPr algn="ctr"/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(still alive)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Lean Startup Principles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 anchor="t"/>
          <a:lstStyle/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Entrepreneurs are everywhere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Entrepreneurship is management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Validated Learning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Build – Measure - Learn</a:t>
            </a:r>
          </a:p>
          <a:p>
            <a:pPr algn="ctr">
              <a:spcAft>
                <a:spcPts val="1800"/>
              </a:spcAft>
              <a:buNone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6868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Gill Sans"/>
                <a:cs typeface="Gill Sans"/>
              </a:rPr>
              <a:t>Minimize </a:t>
            </a:r>
            <a:r>
              <a:rPr lang="en-US" sz="2800" b="1" i="1" dirty="0" smtClean="0">
                <a:solidFill>
                  <a:srgbClr val="FAAE1B"/>
                </a:solidFill>
                <a:latin typeface="Gill Sans"/>
                <a:cs typeface="Gill Sans"/>
              </a:rPr>
              <a:t>TOTAL</a:t>
            </a:r>
            <a:r>
              <a:rPr lang="en-US" sz="2800" b="1" dirty="0" smtClean="0">
                <a:solidFill>
                  <a:schemeClr val="bg1"/>
                </a:solidFill>
                <a:latin typeface="Gill Sans"/>
                <a:cs typeface="Gill Sans"/>
              </a:rPr>
              <a:t> time through the loop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60600" y="1441451"/>
            <a:ext cx="4622800" cy="466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686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There’s much more…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419100" y="2296792"/>
            <a:ext cx="2082800" cy="27309"/>
          </a:xfrm>
          <a:prstGeom prst="line">
            <a:avLst/>
          </a:prstGeom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30200" y="1870587"/>
            <a:ext cx="1968500" cy="356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dirty="0" smtClean="0">
                <a:solidFill>
                  <a:schemeClr val="bg1"/>
                </a:solidFill>
              </a:rPr>
              <a:t>Learn Faster</a:t>
            </a:r>
          </a:p>
          <a:p>
            <a:pPr>
              <a:lnSpc>
                <a:spcPct val="6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Split Tests</a:t>
            </a:r>
          </a:p>
          <a:p>
            <a:pPr>
              <a:spcAft>
                <a:spcPts val="0"/>
              </a:spcAft>
            </a:pPr>
            <a:endParaRPr lang="en-US" sz="6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Customer Development</a:t>
            </a:r>
          </a:p>
          <a:p>
            <a:pPr>
              <a:spcAft>
                <a:spcPts val="0"/>
              </a:spcAft>
            </a:pPr>
            <a:endParaRPr lang="en-US" sz="6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Five Whys</a:t>
            </a:r>
          </a:p>
          <a:p>
            <a:pPr>
              <a:spcAft>
                <a:spcPts val="0"/>
              </a:spcAft>
            </a:pPr>
            <a:endParaRPr lang="en-US" sz="6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Customer Advisory Board</a:t>
            </a:r>
          </a:p>
          <a:p>
            <a:pPr>
              <a:spcAft>
                <a:spcPts val="0"/>
              </a:spcAft>
            </a:pPr>
            <a:endParaRPr lang="en-US" sz="6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Falsifiable Hypotheses</a:t>
            </a:r>
          </a:p>
          <a:p>
            <a:pPr>
              <a:spcAft>
                <a:spcPts val="0"/>
              </a:spcAft>
            </a:pPr>
            <a:endParaRPr lang="en-US" sz="6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Product Owner</a:t>
            </a:r>
          </a:p>
          <a:p>
            <a:pPr>
              <a:spcAft>
                <a:spcPts val="0"/>
              </a:spcAft>
            </a:pPr>
            <a:endParaRPr lang="en-US" sz="6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Accountability</a:t>
            </a:r>
          </a:p>
          <a:p>
            <a:pPr>
              <a:spcAft>
                <a:spcPts val="0"/>
              </a:spcAft>
            </a:pPr>
            <a:endParaRPr lang="en-US" sz="6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Customer Archetypes</a:t>
            </a:r>
          </a:p>
          <a:p>
            <a:pPr>
              <a:spcAft>
                <a:spcPts val="0"/>
              </a:spcAft>
            </a:pPr>
            <a:endParaRPr lang="en-US" sz="6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Cross-functional Teams</a:t>
            </a:r>
          </a:p>
          <a:p>
            <a:pPr>
              <a:spcAft>
                <a:spcPts val="0"/>
              </a:spcAft>
            </a:pPr>
            <a:endParaRPr lang="en-US" sz="6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Semi-autonomous Teams</a:t>
            </a:r>
          </a:p>
          <a:p>
            <a:pPr>
              <a:spcAft>
                <a:spcPts val="0"/>
              </a:spcAft>
            </a:pPr>
            <a:endParaRPr lang="en-US" sz="6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Smoke Tests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2413000" y="4954590"/>
            <a:ext cx="1816100" cy="23812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324103" y="4524887"/>
            <a:ext cx="2316695" cy="1763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dirty="0" smtClean="0">
                <a:solidFill>
                  <a:srgbClr val="FFFFFF"/>
                </a:solidFill>
              </a:rPr>
              <a:t>Measure Faster</a:t>
            </a:r>
          </a:p>
          <a:p>
            <a:pPr>
              <a:lnSpc>
                <a:spcPct val="60000"/>
              </a:lnSpc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Split Tests</a:t>
            </a:r>
            <a:endParaRPr lang="en-US" sz="5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Continuous Deployment</a:t>
            </a:r>
            <a:endParaRPr lang="en-US" sz="8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Usability Tests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Real-time Monitoring &amp; Alerting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Customer Liaison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10800000" flipV="1">
            <a:off x="6629400" y="2249490"/>
            <a:ext cx="2209800" cy="28975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934200" y="1819789"/>
            <a:ext cx="1968500" cy="379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i="1" dirty="0" smtClean="0">
                <a:solidFill>
                  <a:srgbClr val="FFFFFF"/>
                </a:solidFill>
              </a:rPr>
              <a:t>Build Faster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Unit Tests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Usability Tests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Continuous Integration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Incremental Deployment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Free &amp; Open-Source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Cloud Computing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Cluster Immune System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Just-in-time Scalability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rgbClr val="FFFFFF"/>
                </a:solidFill>
              </a:rPr>
              <a:t>Refactoring</a:t>
            </a:r>
            <a:endParaRPr lang="en-US" sz="1200" dirty="0" smtClean="0">
              <a:solidFill>
                <a:srgbClr val="FFFFFF"/>
              </a:solidFill>
            </a:endParaRP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Developer Sandbox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Minimum Viable Product</a:t>
            </a: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endParaRPr lang="en-US" sz="1200" dirty="0" smtClean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89200" y="986135"/>
            <a:ext cx="4165600" cy="419993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10800000" flipV="1">
            <a:off x="5143500" y="4944290"/>
            <a:ext cx="1816100" cy="23812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54600" y="4514590"/>
            <a:ext cx="1968500" cy="180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i="1" dirty="0" smtClean="0">
                <a:solidFill>
                  <a:srgbClr val="FFFFFF"/>
                </a:solidFill>
              </a:rPr>
              <a:t>Measure Faster</a:t>
            </a:r>
          </a:p>
          <a:p>
            <a:pPr algn="r"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/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Funnel Analysis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Cohort Analysis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Net Promoter Score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Search Engine Marketing</a:t>
            </a:r>
          </a:p>
          <a:p>
            <a:pPr>
              <a:spcAft>
                <a:spcPts val="0"/>
              </a:spcAft>
            </a:pPr>
            <a:endParaRPr lang="en-US" sz="500" dirty="0" smtClean="0">
              <a:solidFill>
                <a:srgbClr val="FFFFFF"/>
              </a:solidFill>
            </a:endParaRPr>
          </a:p>
          <a:p>
            <a:pPr algn="r"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Predictive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Lean Startup Principles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 anchor="t"/>
          <a:lstStyle/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Entrepreneurs are everywhere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Entrepreneurship is management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Validated Learning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Build – Measure - Learn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Innovation Accounting</a:t>
            </a:r>
          </a:p>
          <a:p>
            <a:pPr algn="ctr">
              <a:spcAft>
                <a:spcPts val="1800"/>
              </a:spcAft>
              <a:buNone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Innovation Accounting</a:t>
            </a:r>
            <a:b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3200" dirty="0" smtClean="0">
                <a:solidFill>
                  <a:srgbClr val="FAAE1B"/>
                </a:solidFill>
                <a:latin typeface="Gill Sans"/>
                <a:cs typeface="Gill Sans"/>
              </a:rPr>
              <a:t>The Three Learning Milestones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917701"/>
            <a:ext cx="8686800" cy="4525963"/>
          </a:xfrm>
        </p:spPr>
        <p:txBody>
          <a:bodyPr anchor="t"/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Establish the baseline</a:t>
            </a:r>
          </a:p>
          <a:p>
            <a:pPr marL="914400" lvl="1" indent="-514350"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Build a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inimum 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v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iable 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roduct </a:t>
            </a:r>
          </a:p>
          <a:p>
            <a:pPr marL="914400" lvl="1" indent="-514350"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Measure how customers behave </a:t>
            </a:r>
            <a:r>
              <a:rPr lang="en-US" sz="2400" i="1" dirty="0" smtClean="0">
                <a:solidFill>
                  <a:schemeClr val="bg1"/>
                </a:solidFill>
                <a:latin typeface="Gill Sans"/>
                <a:cs typeface="Gill Sans"/>
              </a:rPr>
              <a:t>right now</a:t>
            </a:r>
            <a:br>
              <a:rPr lang="en-US" sz="2400" i="1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Tune </a:t>
            </a: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the engine</a:t>
            </a:r>
          </a:p>
          <a:p>
            <a:pPr marL="914400" lvl="1" indent="-514350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A7D9F3"/>
                </a:solidFill>
                <a:latin typeface="Gill Sans"/>
                <a:cs typeface="Gill Sans"/>
              </a:rPr>
              <a:t>- Experiment to see if we can improve metrics from the baseline towards the ideal </a:t>
            </a:r>
            <a:br>
              <a:rPr lang="en-US" sz="2400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endParaRPr lang="en-US" sz="24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Pivot or persevere</a:t>
            </a:r>
          </a:p>
          <a:p>
            <a:pPr marL="914400" lvl="1" indent="-514350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AAE1B"/>
                </a:solidFill>
                <a:latin typeface="Gill Sans"/>
                <a:cs typeface="Gill Sans"/>
              </a:rPr>
              <a:t>- When experiments reach diminishing returns, it’s time to pivot. </a:t>
            </a:r>
          </a:p>
          <a:p>
            <a:pPr algn="ctr">
              <a:spcAft>
                <a:spcPts val="0"/>
              </a:spcAft>
              <a:buNone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Questions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How do we know when to pivot?</a:t>
            </a:r>
          </a:p>
          <a:p>
            <a:pPr algn="ctr"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Vision or Strategy or Product?</a:t>
            </a:r>
          </a:p>
          <a:p>
            <a:pPr algn="ctr">
              <a:buNone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What should we measure?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How do products grow?</a:t>
            </a:r>
          </a:p>
          <a:p>
            <a:pPr algn="ctr"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Are we creating value?</a:t>
            </a:r>
          </a:p>
          <a:p>
            <a:pPr algn="ctr">
              <a:buNone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What’s in the MVP?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Can we go faster?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0"/>
            <a:ext cx="3511550" cy="1275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234950"/>
            <a:ext cx="2286000" cy="73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4800" y="6211669"/>
            <a:ext cx="64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Watch what happens behind the scenes &amp; see every experiment we’ve run at: http://</a:t>
            </a:r>
            <a:r>
              <a:rPr lang="en-US" dirty="0" err="1" smtClean="0">
                <a:solidFill>
                  <a:srgbClr val="FFFFFF"/>
                </a:solidFill>
              </a:rPr>
              <a:t>lean.st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7149"/>
            <a:ext cx="9144000" cy="2997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78656"/>
            <a:ext cx="9144000" cy="183683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730250"/>
            <a:ext cx="40894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Thanks!</a:t>
            </a:r>
            <a:endParaRPr lang="en-US" sz="18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57829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Buy the book @ </a:t>
            </a: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sz="2800" dirty="0" err="1" smtClean="0">
                <a:solidFill>
                  <a:schemeClr val="bg1"/>
                </a:solidFill>
                <a:latin typeface="Gill Sans"/>
                <a:cs typeface="Gill Sans"/>
              </a:rPr>
              <a:t>lean.st</a:t>
            </a:r>
            <a:endParaRPr lang="en-US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Startup Lessons Learned Blog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http://StartupLessonsLearned.com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Getting in touch (#leanstartup)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http://twitter.com/ericries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en-US" dirty="0" err="1" smtClean="0">
                <a:solidFill>
                  <a:srgbClr val="FAAE1B"/>
                </a:solidFill>
                <a:latin typeface="Gill Sans"/>
                <a:cs typeface="Gill Sans"/>
              </a:rPr>
              <a:t>eric@theleanstartup.com</a:t>
            </a:r>
            <a:endParaRPr lang="en-US" sz="36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Additional resources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NEW: </a:t>
            </a: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http://</a:t>
            </a:r>
            <a:r>
              <a:rPr lang="en-US" dirty="0" err="1" smtClean="0">
                <a:solidFill>
                  <a:srgbClr val="FAAE1B"/>
                </a:solidFill>
                <a:latin typeface="Gill Sans"/>
                <a:cs typeface="Gill Sans"/>
              </a:rPr>
              <a:t>theleanstartup.com</a:t>
            </a: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SLLCONF 2011: </a:t>
            </a: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http://</a:t>
            </a:r>
            <a:r>
              <a:rPr lang="en-US" dirty="0" err="1" smtClean="0">
                <a:solidFill>
                  <a:srgbClr val="FAAE1B"/>
                </a:solidFill>
                <a:latin typeface="Gill Sans"/>
                <a:cs typeface="Gill Sans"/>
              </a:rPr>
              <a:t>sllconf.com</a:t>
            </a: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 </a:t>
            </a:r>
            <a:r>
              <a:rPr lang="en-US" sz="2400" dirty="0" smtClean="0">
                <a:solidFill>
                  <a:srgbClr val="A7D9F3"/>
                </a:solidFill>
                <a:latin typeface="Gill Sans"/>
                <a:cs typeface="Gill Sans"/>
              </a:rPr>
              <a:t>May 23 in SF</a:t>
            </a:r>
            <a:endParaRPr lang="en-US" sz="32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lvl="1">
              <a:spcAft>
                <a:spcPts val="1200"/>
              </a:spcAft>
              <a:buFontTx/>
              <a:buChar char="-"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  <a:p>
            <a:pPr lvl="1">
              <a:spcAft>
                <a:spcPts val="1200"/>
              </a:spcAft>
              <a:buFontTx/>
              <a:buChar char="-"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lum bright="100000" contrast="100000"/>
          </a:blip>
          <a:stretch>
            <a:fillRect/>
          </a:stretch>
        </p:blipFill>
        <p:spPr>
          <a:xfrm>
            <a:off x="1117600" y="1524002"/>
            <a:ext cx="6756400" cy="43916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Myth #1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Myth</a:t>
            </a:r>
          </a:p>
          <a:p>
            <a:pPr algn="ctr">
              <a:buNone/>
            </a:pP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Lean means cheap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. Lean startups try to</a:t>
            </a:r>
            <a:b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 spend as little money as possible.</a:t>
            </a:r>
          </a:p>
          <a:p>
            <a:pPr algn="ctr">
              <a:buFont typeface="Arial"/>
              <a:buChar char="•"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algn="ctr">
              <a:buFont typeface="Arial"/>
              <a:buChar char="•"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Truth 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/>
            </a:r>
            <a:b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The Lean Startup method is not about cost, </a:t>
            </a:r>
            <a:b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it is about speed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Myth #2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Myth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The Lean Startup is only for </a:t>
            </a:r>
            <a:b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Web 2.0/internet/consumer 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software companies.</a:t>
            </a:r>
          </a:p>
          <a:p>
            <a:pPr algn="ctr">
              <a:buFont typeface="Arial"/>
              <a:buChar char="•"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algn="ctr">
              <a:buFont typeface="Arial"/>
              <a:buChar char="•"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Truth 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/>
            </a:r>
            <a:b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The Lean Startup applies to </a:t>
            </a: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all companies that face uncertainty 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about what customers will want.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Myth #3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Myth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Lean Startups are small </a:t>
            </a: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bootstrapped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 startups.</a:t>
            </a:r>
          </a:p>
          <a:p>
            <a:pPr algn="ctr">
              <a:buFont typeface="Arial"/>
              <a:buChar char="•"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algn="ctr">
              <a:buFont typeface="Arial"/>
              <a:buChar char="•"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Truth 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/>
            </a:r>
            <a:b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Lean Startups are ambitious and are able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 to deploy </a:t>
            </a: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large amounts of capital.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Myth #4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Myth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Lean Startups </a:t>
            </a: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replace vision with data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 </a:t>
            </a:r>
            <a:b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or customer feedback.</a:t>
            </a:r>
          </a:p>
          <a:p>
            <a:pPr algn="ctr">
              <a:buNone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algn="ctr">
              <a:buNone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Truth 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/>
            </a:r>
            <a:b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Lean Startups are </a:t>
            </a: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driven by a compelling vision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, and are </a:t>
            </a: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rigorous about testing 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each element of this vision</a:t>
            </a:r>
            <a:endParaRPr lang="en-US" sz="2800" i="1" dirty="0" smtClean="0">
              <a:solidFill>
                <a:srgbClr val="FAAE1B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Lean Startup Principles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 anchor="t"/>
          <a:lstStyle/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Entrepreneurs are everywhere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Entrepreneurship is management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Validated Learning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Build – Measure - Learn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Innovation Accounting</a:t>
            </a:r>
          </a:p>
          <a:p>
            <a:pPr algn="ctr">
              <a:spcAft>
                <a:spcPts val="1800"/>
              </a:spcAft>
              <a:buNone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Minimum Viable Product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Visionary customers can “fill in the gaps” on missing features, if the product solves a real problem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Allows us to achieve a big vision in small increments without going in circles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Requires a commitment to iteration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MVP is only for BIG VISION products; unnecessary for minimal products.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686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Continuous Deployment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60600" y="1136650"/>
            <a:ext cx="4622800" cy="46609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rot="10800000" flipV="1">
            <a:off x="457200" y="2693988"/>
            <a:ext cx="1816100" cy="23812"/>
          </a:xfrm>
          <a:prstGeom prst="line">
            <a:avLst/>
          </a:prstGeom>
          <a:ln w="50800" cap="flat" cmpd="sng" algn="ctr">
            <a:solidFill>
              <a:srgbClr val="999A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68300" y="2264286"/>
            <a:ext cx="196850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dirty="0" smtClean="0">
                <a:solidFill>
                  <a:srgbClr val="999A9B"/>
                </a:solidFill>
              </a:rPr>
              <a:t>Learn Faster</a:t>
            </a:r>
          </a:p>
          <a:p>
            <a:pPr>
              <a:lnSpc>
                <a:spcPct val="60000"/>
              </a:lnSpc>
            </a:pPr>
            <a:endParaRPr lang="en-US" sz="2400" dirty="0" smtClean="0">
              <a:solidFill>
                <a:srgbClr val="999A9B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Customer Development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Five Whys</a:t>
            </a:r>
            <a:endParaRPr lang="en-US" sz="1200" dirty="0">
              <a:solidFill>
                <a:srgbClr val="999A9B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2387600" y="5564188"/>
            <a:ext cx="1816100" cy="23812"/>
          </a:xfrm>
          <a:prstGeom prst="line">
            <a:avLst/>
          </a:prstGeom>
          <a:ln w="50800" cap="flat" cmpd="sng" algn="ctr">
            <a:solidFill>
              <a:srgbClr val="999A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298700" y="5134486"/>
            <a:ext cx="19685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dirty="0" smtClean="0">
                <a:solidFill>
                  <a:srgbClr val="999A9B"/>
                </a:solidFill>
              </a:rPr>
              <a:t>Measure Faster</a:t>
            </a:r>
          </a:p>
          <a:p>
            <a:pPr>
              <a:lnSpc>
                <a:spcPct val="60000"/>
              </a:lnSpc>
            </a:pPr>
            <a:endParaRPr lang="en-US" sz="2400" dirty="0" smtClean="0">
              <a:solidFill>
                <a:srgbClr val="999A9B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Split Testing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Actionable Metrics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Net Promoter Score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SEM </a:t>
            </a:r>
            <a:endParaRPr lang="en-US" sz="1200" dirty="0">
              <a:solidFill>
                <a:srgbClr val="999A9B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 flipV="1">
            <a:off x="6845300" y="2757488"/>
            <a:ext cx="1816100" cy="23812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756400" y="2327786"/>
            <a:ext cx="19685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i="1" dirty="0" smtClean="0">
                <a:solidFill>
                  <a:schemeClr val="bg1">
                    <a:lumMod val="95000"/>
                  </a:schemeClr>
                </a:solidFill>
              </a:rPr>
              <a:t>Build Faster</a:t>
            </a:r>
          </a:p>
          <a:p>
            <a:pPr algn="r">
              <a:lnSpc>
                <a:spcPct val="60000"/>
              </a:lnSpc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Continuous Deployment</a:t>
            </a: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Small Batches</a:t>
            </a:r>
          </a:p>
          <a:p>
            <a:pPr algn="r"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Minimum Viable Product</a:t>
            </a:r>
          </a:p>
          <a:p>
            <a:pPr algn="r">
              <a:spcAft>
                <a:spcPts val="600"/>
              </a:spcAft>
            </a:pPr>
            <a:r>
              <a:rPr lang="en-US" sz="1200" dirty="0" err="1" smtClean="0">
                <a:solidFill>
                  <a:srgbClr val="999A9B"/>
                </a:solidFill>
              </a:rPr>
              <a:t>Refactoring</a:t>
            </a:r>
            <a:endParaRPr lang="en-US" sz="1200" dirty="0">
              <a:solidFill>
                <a:srgbClr val="999A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Lean Startup Principles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 anchor="t"/>
          <a:lstStyle/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Entrepreneurs are everywhere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Entrepreneurship is management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Validated Learning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Build – Measure - Learn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Innovation Accounting</a:t>
            </a:r>
          </a:p>
          <a:p>
            <a:pPr algn="ctr">
              <a:spcAft>
                <a:spcPts val="1800"/>
              </a:spcAft>
              <a:buNone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Continuous Deployment Principles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spcAft>
                <a:spcPts val="0"/>
              </a:spcAft>
              <a:buFont typeface="Arial"/>
              <a:buChar char="•"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algn="ctr">
              <a:buFont typeface="Arial" pitchFamily="-65" charset="0"/>
              <a:buNone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Have every problem once</a:t>
            </a:r>
          </a:p>
          <a:p>
            <a:pPr algn="ctr">
              <a:buFont typeface="Arial" pitchFamily="-65" charset="0"/>
              <a:buNone/>
            </a:pPr>
            <a:endParaRPr lang="en-US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algn="ctr">
              <a:buFont typeface="Arial" pitchFamily="-65" charset="0"/>
              <a:buNone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Stop the line when anything fails</a:t>
            </a:r>
          </a:p>
          <a:p>
            <a:pPr algn="ctr">
              <a:buFont typeface="Arial" pitchFamily="-65" charset="0"/>
              <a:buNone/>
            </a:pPr>
            <a:endParaRPr lang="en-US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 algn="ctr">
              <a:buFont typeface="Arial" pitchFamily="-65" charset="0"/>
              <a:buNone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Fast response over prevention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Continuous Deployment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2700" dirty="0" smtClean="0">
                <a:solidFill>
                  <a:srgbClr val="A7D9F3"/>
                </a:solidFill>
                <a:latin typeface="Gill Sans"/>
                <a:cs typeface="Gill Sans"/>
              </a:rPr>
              <a:t>Deploy new software quickly</a:t>
            </a:r>
            <a:endParaRPr lang="en-US" sz="1600" dirty="0" smtClean="0">
              <a:solidFill>
                <a:srgbClr val="A7D9F3"/>
              </a:solidFill>
              <a:latin typeface="Arial" pitchFamily="-111" charset="0"/>
            </a:endParaRP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At IMVU time from check-in to production = 20 minutes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Tell a good change from a bad change (quickly)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Revert a bad change quickly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And “shut down the line” 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Work in small batches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At IMVU, a large batch = 3 days worth of work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Break large projects down into small batches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Cluster Immune System</a:t>
            </a:r>
            <a:b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800" b="1" i="1" dirty="0" smtClean="0">
                <a:solidFill>
                  <a:srgbClr val="A7D9F3"/>
                </a:solidFill>
                <a:latin typeface="Gill Sans"/>
                <a:cs typeface="Gill Sans"/>
              </a:rPr>
              <a:t>What it looks like to ship one piece of code to production:</a:t>
            </a:r>
            <a:br>
              <a:rPr lang="en-US" sz="1800" b="1" i="1" dirty="0" smtClean="0">
                <a:solidFill>
                  <a:srgbClr val="A7D9F3"/>
                </a:solidFill>
                <a:latin typeface="Gill Sans"/>
                <a:cs typeface="Gill Sans"/>
              </a:rPr>
            </a:br>
            <a:endParaRPr lang="en-US" sz="18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4462"/>
            <a:ext cx="8229600" cy="5189538"/>
          </a:xfrm>
        </p:spPr>
        <p:txBody>
          <a:bodyPr vert="horz"/>
          <a:lstStyle/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  <a:t>Run tests locally (</a:t>
            </a:r>
            <a:r>
              <a:rPr lang="en-US" sz="1800" b="1" dirty="0" err="1" smtClean="0">
                <a:solidFill>
                  <a:srgbClr val="A7D9F3"/>
                </a:solidFill>
                <a:latin typeface="Gill Sans"/>
                <a:cs typeface="Gill Sans"/>
              </a:rPr>
              <a:t>SimpleTest</a:t>
            </a:r>
            <a: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  <a:t>, Selenium)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rgbClr val="A7D9F3"/>
                </a:solidFill>
                <a:latin typeface="Gill Sans"/>
                <a:cs typeface="Gill Sans"/>
              </a:rPr>
              <a:t>Everyone has a complete sandbox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  <a:t>Continuous Integration Server (</a:t>
            </a:r>
            <a:r>
              <a:rPr lang="en-US" sz="1800" b="1" dirty="0" err="1" smtClean="0">
                <a:solidFill>
                  <a:srgbClr val="A7D9F3"/>
                </a:solidFill>
                <a:latin typeface="Gill Sans"/>
                <a:cs typeface="Gill Sans"/>
              </a:rPr>
              <a:t>BuildBot</a:t>
            </a:r>
            <a: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  <a:t>)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rgbClr val="A7D9F3"/>
                </a:solidFill>
                <a:latin typeface="Gill Sans"/>
                <a:cs typeface="Gill Sans"/>
              </a:rPr>
              <a:t>All tests must pass or “shut down the line”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rgbClr val="A7D9F3"/>
                </a:solidFill>
                <a:latin typeface="Gill Sans"/>
                <a:cs typeface="Gill Sans"/>
              </a:rPr>
              <a:t>Automatic feedback if the team is going too fast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  <a:t>Incremental deploy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rgbClr val="A7D9F3"/>
                </a:solidFill>
                <a:latin typeface="Gill Sans"/>
                <a:cs typeface="Gill Sans"/>
              </a:rPr>
              <a:t>Monitor cluster and business metrics in real-time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rgbClr val="A7D9F3"/>
                </a:solidFill>
                <a:latin typeface="Gill Sans"/>
                <a:cs typeface="Gill Sans"/>
              </a:rPr>
              <a:t>Reject changes that move metrics out-of-bounds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  <a:t>Alerting &amp; Predictive monitoring (</a:t>
            </a:r>
            <a:r>
              <a:rPr lang="en-US" sz="1800" b="1" dirty="0" err="1" smtClean="0">
                <a:solidFill>
                  <a:srgbClr val="A7D9F3"/>
                </a:solidFill>
                <a:latin typeface="Gill Sans"/>
                <a:cs typeface="Gill Sans"/>
              </a:rPr>
              <a:t>Nagios</a:t>
            </a:r>
            <a:r>
              <a:rPr lang="en-US" sz="1800" b="1" dirty="0" smtClean="0">
                <a:solidFill>
                  <a:srgbClr val="A7D9F3"/>
                </a:solidFill>
                <a:latin typeface="Gill Sans"/>
                <a:cs typeface="Gill Sans"/>
              </a:rPr>
              <a:t>)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rgbClr val="A7D9F3"/>
                </a:solidFill>
                <a:latin typeface="Gill Sans"/>
                <a:cs typeface="Gill Sans"/>
              </a:rPr>
              <a:t>Monitor all metrics that stakeholders care about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rgbClr val="A7D9F3"/>
                </a:solidFill>
                <a:latin typeface="Gill Sans"/>
                <a:cs typeface="Gill Sans"/>
              </a:rPr>
              <a:t>If any metric goes out-of-bounds, wake somebody up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rgbClr val="A7D9F3"/>
                </a:solidFill>
                <a:latin typeface="Gill Sans"/>
                <a:cs typeface="Gill Sans"/>
              </a:rPr>
              <a:t>Use historical trends to predict acceptable bounds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FAAE1B"/>
                </a:solidFill>
                <a:latin typeface="Gill Sans"/>
                <a:cs typeface="Gill Sans"/>
              </a:rPr>
              <a:t>When customers see a failure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rgbClr val="A7D9F3"/>
                </a:solidFill>
                <a:latin typeface="Gill Sans"/>
                <a:cs typeface="Gill Sans"/>
              </a:rPr>
              <a:t>Fix the problem for customers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rgbClr val="A7D9F3"/>
                </a:solidFill>
                <a:latin typeface="Gill Sans"/>
                <a:cs typeface="Gill Sans"/>
              </a:rPr>
              <a:t>Improve your defenses at each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686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Minimum Viable Product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60600" y="1136650"/>
            <a:ext cx="4622800" cy="46609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rot="10800000" flipV="1">
            <a:off x="457200" y="2693988"/>
            <a:ext cx="1816100" cy="23812"/>
          </a:xfrm>
          <a:prstGeom prst="line">
            <a:avLst/>
          </a:prstGeom>
          <a:ln w="50800" cap="flat" cmpd="sng" algn="ctr">
            <a:solidFill>
              <a:srgbClr val="999A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68300" y="2264286"/>
            <a:ext cx="196850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dirty="0" smtClean="0">
                <a:solidFill>
                  <a:srgbClr val="999A9B"/>
                </a:solidFill>
              </a:rPr>
              <a:t>Learn Faster</a:t>
            </a:r>
          </a:p>
          <a:p>
            <a:pPr>
              <a:lnSpc>
                <a:spcPct val="60000"/>
              </a:lnSpc>
            </a:pPr>
            <a:endParaRPr lang="en-US" sz="2400" dirty="0" smtClean="0">
              <a:solidFill>
                <a:srgbClr val="999A9B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Customer Development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Five Whys</a:t>
            </a:r>
            <a:endParaRPr lang="en-US" sz="1200" dirty="0">
              <a:solidFill>
                <a:srgbClr val="999A9B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2387600" y="5564188"/>
            <a:ext cx="1816100" cy="23812"/>
          </a:xfrm>
          <a:prstGeom prst="line">
            <a:avLst/>
          </a:prstGeom>
          <a:ln w="50800" cap="flat" cmpd="sng" algn="ctr">
            <a:solidFill>
              <a:srgbClr val="999A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298700" y="5134486"/>
            <a:ext cx="19685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dirty="0" smtClean="0">
                <a:solidFill>
                  <a:srgbClr val="999A9B"/>
                </a:solidFill>
              </a:rPr>
              <a:t>Measure Faster</a:t>
            </a:r>
          </a:p>
          <a:p>
            <a:pPr>
              <a:lnSpc>
                <a:spcPct val="60000"/>
              </a:lnSpc>
            </a:pPr>
            <a:endParaRPr lang="en-US" sz="2400" dirty="0" smtClean="0">
              <a:solidFill>
                <a:srgbClr val="999A9B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Split Testing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Actionable Metrics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Net Promoter Score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SEM </a:t>
            </a:r>
            <a:endParaRPr lang="en-US" sz="1200" dirty="0">
              <a:solidFill>
                <a:srgbClr val="999A9B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 flipV="1">
            <a:off x="6845300" y="2757488"/>
            <a:ext cx="1816100" cy="23812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756400" y="2327786"/>
            <a:ext cx="19685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i="1" dirty="0" smtClean="0">
                <a:solidFill>
                  <a:schemeClr val="bg1">
                    <a:lumMod val="95000"/>
                  </a:schemeClr>
                </a:solidFill>
              </a:rPr>
              <a:t>Build Faster</a:t>
            </a:r>
          </a:p>
          <a:p>
            <a:pPr algn="r">
              <a:lnSpc>
                <a:spcPct val="60000"/>
              </a:lnSpc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Continuous Deployment</a:t>
            </a: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Small Batches</a:t>
            </a:r>
          </a:p>
          <a:p>
            <a:pPr algn="r"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Minimum Viable Product</a:t>
            </a:r>
          </a:p>
          <a:p>
            <a:pPr algn="r">
              <a:spcAft>
                <a:spcPts val="600"/>
              </a:spcAft>
            </a:pPr>
            <a:r>
              <a:rPr lang="en-US" sz="1200" dirty="0" err="1" smtClean="0">
                <a:solidFill>
                  <a:srgbClr val="999A9B"/>
                </a:solidFill>
              </a:rPr>
              <a:t>Refactoring</a:t>
            </a:r>
            <a:endParaRPr lang="en-US" sz="1200" dirty="0">
              <a:solidFill>
                <a:srgbClr val="999A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Why do we build products?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Delight customers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Get lots of them signed up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Make a lot of money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Realize a big vision; change the world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Learn to predict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Possible Approaches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700" dirty="0" smtClean="0">
                <a:solidFill>
                  <a:srgbClr val="A7D9F3"/>
                </a:solidFill>
                <a:latin typeface="Gill Sans"/>
                <a:cs typeface="Gill Sans"/>
              </a:rPr>
              <a:t>“Maximize chances of success”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build a great product with enough features that increase the odds that customers will want it</a:t>
            </a:r>
          </a:p>
          <a:p>
            <a:pPr lvl="1">
              <a:spcAft>
                <a:spcPts val="1800"/>
              </a:spcAft>
              <a:buFontTx/>
              <a:buChar char="-"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Problem: no feedback until the end, might be too late to adjust</a:t>
            </a:r>
          </a:p>
          <a:p>
            <a:pPr>
              <a:buFont typeface="Arial"/>
              <a:buChar char="•"/>
            </a:pPr>
            <a:r>
              <a:rPr lang="en-US" sz="2700" dirty="0" smtClean="0">
                <a:solidFill>
                  <a:srgbClr val="A7D9F3"/>
                </a:solidFill>
                <a:latin typeface="Gill Sans"/>
                <a:cs typeface="Gill Sans"/>
              </a:rPr>
              <a:t> “Release early, release often”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Get as much feedback as possible, as soon as possible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Problem: run around in circles, chasing what customers think they want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Minimum Viable Product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700" dirty="0" smtClean="0">
                <a:solidFill>
                  <a:srgbClr val="A7D9F3"/>
                </a:solidFill>
                <a:latin typeface="Gill Sans"/>
                <a:cs typeface="Gill Sans"/>
              </a:rPr>
              <a:t>The minimum set of features needed to learn from </a:t>
            </a:r>
            <a:r>
              <a:rPr lang="en-US" sz="2700" dirty="0" err="1" smtClean="0">
                <a:solidFill>
                  <a:srgbClr val="A7D9F3"/>
                </a:solidFill>
                <a:latin typeface="Gill Sans"/>
                <a:cs typeface="Gill Sans"/>
              </a:rPr>
              <a:t>earlyvangelists</a:t>
            </a:r>
            <a:r>
              <a:rPr lang="en-US" sz="2700" dirty="0" smtClean="0">
                <a:solidFill>
                  <a:srgbClr val="A7D9F3"/>
                </a:solidFill>
                <a:latin typeface="Gill Sans"/>
                <a:cs typeface="Gill Sans"/>
              </a:rPr>
              <a:t> – visionary early adopters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Avoid building products that nobody wants</a:t>
            </a:r>
          </a:p>
          <a:p>
            <a:pPr lvl="1">
              <a:spcAft>
                <a:spcPts val="1800"/>
              </a:spcAft>
              <a:buFontTx/>
              <a:buChar char="-"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Maximize the learning per dollar spent</a:t>
            </a:r>
          </a:p>
          <a:p>
            <a:pPr>
              <a:buFont typeface="Arial"/>
              <a:buChar char="•"/>
            </a:pPr>
            <a:r>
              <a:rPr lang="en-US" sz="2700" dirty="0" smtClean="0">
                <a:solidFill>
                  <a:srgbClr val="A7D9F3"/>
                </a:solidFill>
                <a:latin typeface="Gill Sans"/>
                <a:cs typeface="Gill Sans"/>
              </a:rPr>
              <a:t>Probably much more minimum than you think!</a:t>
            </a:r>
            <a:endParaRPr lang="en-US" sz="2000" dirty="0" smtClean="0">
              <a:solidFill>
                <a:srgbClr val="A7D9F3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Minimum Viable Product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Visionary customers can “fill in the gaps” on missing features, if the product solves a real problem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Allows us to achieve a big vision in small increments without going in circles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Requires a commitment to iteration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MVP is only for BIG VISION products; unnecessary for minimal products.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Techniques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Smoke testing with landing pages, </a:t>
            </a:r>
            <a:r>
              <a:rPr lang="en-US" sz="2800" dirty="0" err="1" smtClean="0">
                <a:solidFill>
                  <a:srgbClr val="A7D9F3"/>
                </a:solidFill>
                <a:latin typeface="Gill Sans"/>
                <a:cs typeface="Gill Sans"/>
              </a:rPr>
              <a:t>AdWords</a:t>
            </a: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SEM on five dollars a day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In-product split testing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Paper prototypes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Customer discovery/validation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Removing features (“cut and paste”)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Fears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False negative: “customers would have liked the full product, but the MVP sucks, so we abandoned the vision”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Visionary complex: “but customers don’t know what they want!”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Too busy to learn: “it would be faster to just build it right, all this measuring distracts from delighting customers”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Lean Startup Principles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 anchor="t"/>
          <a:lstStyle/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Entrepreneurs are everywhere</a:t>
            </a:r>
          </a:p>
          <a:p>
            <a:pPr algn="ctr">
              <a:spcAft>
                <a:spcPts val="1800"/>
              </a:spcAft>
              <a:buNone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  <a:p>
            <a:pPr algn="ctr">
              <a:spcAft>
                <a:spcPts val="1800"/>
              </a:spcAft>
              <a:buNone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686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Five Whys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457200" y="2693988"/>
            <a:ext cx="1816100" cy="23812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68300" y="2264286"/>
            <a:ext cx="196850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dirty="0" smtClean="0">
                <a:solidFill>
                  <a:schemeClr val="bg1"/>
                </a:solidFill>
              </a:rPr>
              <a:t>Learn Faster</a:t>
            </a:r>
          </a:p>
          <a:p>
            <a:pPr>
              <a:lnSpc>
                <a:spcPct val="6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Five Whys Root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Cause Analysis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2387600" y="5564188"/>
            <a:ext cx="1816100" cy="23812"/>
          </a:xfrm>
          <a:prstGeom prst="line">
            <a:avLst/>
          </a:prstGeom>
          <a:ln w="50800" cap="flat" cmpd="sng" algn="ctr">
            <a:solidFill>
              <a:srgbClr val="999A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298700" y="5134486"/>
            <a:ext cx="19685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dirty="0" smtClean="0">
                <a:solidFill>
                  <a:srgbClr val="999A9B"/>
                </a:solidFill>
              </a:rPr>
              <a:t>Measure Faster</a:t>
            </a:r>
          </a:p>
          <a:p>
            <a:pPr>
              <a:lnSpc>
                <a:spcPct val="60000"/>
              </a:lnSpc>
            </a:pPr>
            <a:endParaRPr lang="en-US" sz="2400" dirty="0" smtClean="0">
              <a:solidFill>
                <a:srgbClr val="999A9B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Rapid Split Tests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10800000" flipV="1">
            <a:off x="6845300" y="2757488"/>
            <a:ext cx="1816100" cy="23812"/>
          </a:xfrm>
          <a:prstGeom prst="line">
            <a:avLst/>
          </a:prstGeom>
          <a:ln w="50800" cap="flat" cmpd="sng" algn="ctr">
            <a:solidFill>
              <a:srgbClr val="999A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756400" y="2327786"/>
            <a:ext cx="1968500" cy="80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i="1" dirty="0" smtClean="0">
                <a:solidFill>
                  <a:srgbClr val="999A9B"/>
                </a:solidFill>
              </a:rPr>
              <a:t>Code Faster</a:t>
            </a:r>
          </a:p>
          <a:p>
            <a:pPr algn="r">
              <a:lnSpc>
                <a:spcPct val="60000"/>
              </a:lnSpc>
            </a:pPr>
            <a:endParaRPr lang="en-US" sz="2400" dirty="0" smtClean="0">
              <a:solidFill>
                <a:srgbClr val="999A9B"/>
              </a:solidFill>
            </a:endParaRP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Continuous Deployment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60600" y="1136650"/>
            <a:ext cx="4622800" cy="466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Five Whys Root Cause Analysis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 technique for continuous improvement of company process.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Ask “why” five times when something unexpected happens.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Make proportional investments in prevention at all five levels of the hierarchy.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Behind every supposed technical problem is usually a human problem. Fix the cause, not just the symptom.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686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Rapid Split Tests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457200" y="2693988"/>
            <a:ext cx="1816100" cy="23812"/>
          </a:xfrm>
          <a:prstGeom prst="line">
            <a:avLst/>
          </a:prstGeom>
          <a:ln w="50800" cap="flat" cmpd="sng" algn="ctr">
            <a:solidFill>
              <a:srgbClr val="999A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68300" y="2264286"/>
            <a:ext cx="196850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dirty="0" smtClean="0">
                <a:solidFill>
                  <a:srgbClr val="999A9B"/>
                </a:solidFill>
              </a:rPr>
              <a:t>Learn Faster</a:t>
            </a:r>
          </a:p>
          <a:p>
            <a:pPr>
              <a:lnSpc>
                <a:spcPct val="60000"/>
              </a:lnSpc>
            </a:pPr>
            <a:endParaRPr lang="en-US" sz="2400" dirty="0" smtClean="0">
              <a:solidFill>
                <a:srgbClr val="999A9B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Five Whys Root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Cause Analysis</a:t>
            </a:r>
            <a:endParaRPr lang="en-US" sz="1200" dirty="0">
              <a:solidFill>
                <a:srgbClr val="999A9B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2387600" y="5564188"/>
            <a:ext cx="1816100" cy="23812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298700" y="5134486"/>
            <a:ext cx="1968500" cy="7940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dirty="0" smtClean="0">
                <a:solidFill>
                  <a:srgbClr val="FFFFFF"/>
                </a:solidFill>
              </a:rPr>
              <a:t>Measure Faster</a:t>
            </a:r>
          </a:p>
          <a:p>
            <a:pPr>
              <a:lnSpc>
                <a:spcPct val="60000"/>
              </a:lnSpc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Rapid Split Tests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10800000" flipV="1">
            <a:off x="6845300" y="2757488"/>
            <a:ext cx="1816100" cy="23812"/>
          </a:xfrm>
          <a:prstGeom prst="line">
            <a:avLst/>
          </a:prstGeom>
          <a:ln w="50800" cap="flat" cmpd="sng" algn="ctr">
            <a:solidFill>
              <a:srgbClr val="999A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756400" y="2327786"/>
            <a:ext cx="1968500" cy="80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i="1" dirty="0" smtClean="0">
                <a:solidFill>
                  <a:srgbClr val="999A9B"/>
                </a:solidFill>
              </a:rPr>
              <a:t>Code Faster</a:t>
            </a:r>
          </a:p>
          <a:p>
            <a:pPr algn="r">
              <a:lnSpc>
                <a:spcPct val="60000"/>
              </a:lnSpc>
            </a:pPr>
            <a:endParaRPr lang="en-US" sz="2400" dirty="0" smtClean="0">
              <a:solidFill>
                <a:srgbClr val="999A9B"/>
              </a:solidFill>
            </a:endParaRP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rgbClr val="999A9B"/>
                </a:solidFill>
              </a:rPr>
              <a:t>Continuous Deployment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60600" y="1136650"/>
            <a:ext cx="4622800" cy="466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Split-testing all the time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999038"/>
          </a:xfrm>
        </p:spPr>
        <p:txBody>
          <a:bodyPr/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A/B testing is key to validating your hypotheses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Has to be simple enough for everyone to use and understand it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Make creating a split-test no more than one line of code:</a:t>
            </a:r>
          </a:p>
          <a:p>
            <a:pPr lvl="2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AAE1B"/>
                </a:solidFill>
                <a:latin typeface="Gill Sans"/>
                <a:cs typeface="Gill Sans"/>
              </a:rPr>
              <a:t>if( setup_experiment(...) == "control" ) {</a:t>
            </a:r>
          </a:p>
          <a:p>
            <a:pPr lvl="2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AAE1B"/>
                </a:solidFill>
                <a:latin typeface="Gill Sans"/>
                <a:cs typeface="Gill Sans"/>
              </a:rPr>
              <a:t>    // do it the old way</a:t>
            </a:r>
          </a:p>
          <a:p>
            <a:pPr lvl="2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AAE1B"/>
                </a:solidFill>
                <a:latin typeface="Gill Sans"/>
                <a:cs typeface="Gill Sans"/>
              </a:rPr>
              <a:t>} else {</a:t>
            </a:r>
          </a:p>
          <a:p>
            <a:pPr lvl="2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AAE1B"/>
                </a:solidFill>
                <a:latin typeface="Gill Sans"/>
                <a:cs typeface="Gill Sans"/>
              </a:rPr>
              <a:t>   // do it the new way</a:t>
            </a:r>
          </a:p>
          <a:p>
            <a:pPr lvl="2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AAE1B"/>
                </a:solidFill>
                <a:latin typeface="Gill Sans"/>
                <a:cs typeface="Gill Sans"/>
              </a:rPr>
              <a:t>}</a:t>
            </a:r>
          </a:p>
          <a:p>
            <a:pPr>
              <a:spcAft>
                <a:spcPts val="1800"/>
              </a:spcAft>
              <a:buNone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The AAA’s of Metrics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999038"/>
          </a:xfrm>
        </p:spPr>
        <p:txBody>
          <a:bodyPr/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Actionable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Accessible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Auditable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Measure the Macro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999038"/>
          </a:xfrm>
        </p:spPr>
        <p:txBody>
          <a:bodyPr/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Always look at cohort-based metrics over time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Split-test the small, measure the large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921000"/>
          <a:ext cx="6096000" cy="3343275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Control Group 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Experiment 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87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# Registered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Downloads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755 (73%)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733 (67%)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Active days 0-1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600 (58%)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650 (59%)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Active days 1-3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500 (48%)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545 (49%)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Active days 3-10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300 (29%)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330 (30%)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Active days 10-30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250 (24%)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290 (26%)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Total Revenue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$3210.50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$3450.10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RPU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$3.13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$3.14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Lean Startup Principles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 anchor="t"/>
          <a:lstStyle/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AE1B"/>
                </a:solidFill>
                <a:latin typeface="Gill Sans"/>
                <a:cs typeface="Gill Sans"/>
              </a:rPr>
              <a:t>Entrepreneurs are everywhere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Entrepreneurship is management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A7D9F3"/>
                </a:solidFill>
                <a:latin typeface="Gill Sans"/>
                <a:cs typeface="Gill Sans"/>
              </a:rPr>
              <a:t>Validated Learning</a:t>
            </a:r>
          </a:p>
          <a:p>
            <a:pPr algn="ctr">
              <a:spcAft>
                <a:spcPts val="18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Innovation Accounting</a:t>
            </a:r>
          </a:p>
          <a:p>
            <a:pPr algn="ctr">
              <a:spcAft>
                <a:spcPts val="1800"/>
              </a:spcAft>
              <a:buNone/>
            </a:pPr>
            <a:endParaRPr lang="en-US" dirty="0" smtClean="0">
              <a:solidFill>
                <a:srgbClr val="FAAE1B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Minimum Viable Product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700" dirty="0" smtClean="0">
                <a:solidFill>
                  <a:srgbClr val="A7D9F3"/>
                </a:solidFill>
                <a:latin typeface="Gill Sans"/>
                <a:cs typeface="Gill Sans"/>
              </a:rPr>
              <a:t>The minimum set of features needed to learn from </a:t>
            </a:r>
            <a:r>
              <a:rPr lang="en-US" sz="2700" dirty="0" err="1" smtClean="0">
                <a:solidFill>
                  <a:srgbClr val="A7D9F3"/>
                </a:solidFill>
                <a:latin typeface="Gill Sans"/>
                <a:cs typeface="Gill Sans"/>
              </a:rPr>
              <a:t>earlyvangelists</a:t>
            </a:r>
            <a:r>
              <a:rPr lang="en-US" sz="2700" dirty="0" smtClean="0">
                <a:solidFill>
                  <a:srgbClr val="A7D9F3"/>
                </a:solidFill>
                <a:latin typeface="Gill Sans"/>
                <a:cs typeface="Gill Sans"/>
              </a:rPr>
              <a:t> – visionary early adopters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Avoid building products that nobody wants</a:t>
            </a:r>
          </a:p>
          <a:p>
            <a:pPr lvl="1">
              <a:spcAft>
                <a:spcPts val="1800"/>
              </a:spcAft>
              <a:buFontTx/>
              <a:buChar char="-"/>
            </a:pPr>
            <a:r>
              <a:rPr lang="en-US" sz="2000" dirty="0" smtClean="0">
                <a:solidFill>
                  <a:srgbClr val="A7D9F3"/>
                </a:solidFill>
                <a:latin typeface="Gill Sans"/>
                <a:cs typeface="Gill Sans"/>
              </a:rPr>
              <a:t>Maximize the learning per dollar spent</a:t>
            </a:r>
          </a:p>
          <a:p>
            <a:pPr>
              <a:buFont typeface="Arial"/>
              <a:buChar char="•"/>
            </a:pPr>
            <a:r>
              <a:rPr lang="en-US" sz="2700" dirty="0" smtClean="0">
                <a:solidFill>
                  <a:srgbClr val="A7D9F3"/>
                </a:solidFill>
                <a:latin typeface="Gill Sans"/>
                <a:cs typeface="Gill Sans"/>
              </a:rPr>
              <a:t>Probably much more minimum than you think!</a:t>
            </a:r>
            <a:endParaRPr lang="en-US" sz="2000" dirty="0" smtClean="0">
              <a:solidFill>
                <a:srgbClr val="A7D9F3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Minimum Viable Product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Visionary customers can “fill in the gaps” on missing features, if the product solves a real problem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Allows us to achieve a big vision in small increments without going in circles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Requires a commitment to iteration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MVP is only for BIG VISION products; unnecessary for minimal products.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Split-testing all the time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999038"/>
          </a:xfrm>
        </p:spPr>
        <p:txBody>
          <a:bodyPr/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A/B testing is key to validating your hypotheses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Has to be simple enough for everyone to use and understand it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Make creating a split-test no more than one line of code:</a:t>
            </a:r>
          </a:p>
          <a:p>
            <a:pPr lvl="2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AAE1B"/>
                </a:solidFill>
                <a:latin typeface="Gill Sans"/>
                <a:cs typeface="Gill Sans"/>
              </a:rPr>
              <a:t>if( setup_experiment(...) == "control" ) {</a:t>
            </a:r>
          </a:p>
          <a:p>
            <a:pPr lvl="2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AAE1B"/>
                </a:solidFill>
                <a:latin typeface="Gill Sans"/>
                <a:cs typeface="Gill Sans"/>
              </a:rPr>
              <a:t>    // do it the old way</a:t>
            </a:r>
          </a:p>
          <a:p>
            <a:pPr lvl="2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AAE1B"/>
                </a:solidFill>
                <a:latin typeface="Gill Sans"/>
                <a:cs typeface="Gill Sans"/>
              </a:rPr>
              <a:t>} else {</a:t>
            </a:r>
          </a:p>
          <a:p>
            <a:pPr lvl="2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AAE1B"/>
                </a:solidFill>
                <a:latin typeface="Gill Sans"/>
                <a:cs typeface="Gill Sans"/>
              </a:rPr>
              <a:t>   // do it the new way</a:t>
            </a:r>
          </a:p>
          <a:p>
            <a:pPr lvl="2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AAE1B"/>
                </a:solidFill>
                <a:latin typeface="Gill Sans"/>
                <a:cs typeface="Gill Sans"/>
              </a:rPr>
              <a:t>}</a:t>
            </a:r>
          </a:p>
          <a:p>
            <a:pPr>
              <a:spcAft>
                <a:spcPts val="1800"/>
              </a:spcAft>
              <a:buNone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What is a startup?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 startup is a </a:t>
            </a: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human institution 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designed to </a:t>
            </a: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deliver a new product or service 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under conditions of </a:t>
            </a:r>
            <a:r>
              <a:rPr lang="en-US" sz="2800" i="1" dirty="0" smtClean="0">
                <a:solidFill>
                  <a:srgbClr val="FAAE1B"/>
                </a:solidFill>
                <a:latin typeface="Gill Sans"/>
                <a:cs typeface="Gill Sans"/>
              </a:rPr>
              <a:t>extreme uncertainty</a:t>
            </a:r>
            <a:r>
              <a:rPr lang="en-US" sz="2800" i="1" dirty="0" smtClean="0">
                <a:solidFill>
                  <a:srgbClr val="A7D9F3"/>
                </a:solidFill>
                <a:latin typeface="Gill Sans"/>
                <a:cs typeface="Gill Sans"/>
              </a:rPr>
              <a:t>.</a:t>
            </a: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 </a:t>
            </a:r>
          </a:p>
          <a:p>
            <a:pPr>
              <a:buNone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Nothing to do with size of company, sector of the economy, or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The AAA’s of Metrics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999038"/>
          </a:xfrm>
        </p:spPr>
        <p:txBody>
          <a:bodyPr/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Actionable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Accessible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Auditable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Measure the Macro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999038"/>
          </a:xfrm>
        </p:spPr>
        <p:txBody>
          <a:bodyPr/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Always look at cohort-based metrics over time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A7D9F3"/>
                </a:solidFill>
                <a:latin typeface="Gill Sans"/>
                <a:cs typeface="Gill Sans"/>
              </a:rPr>
              <a:t>Split-test the small, measure the large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sz="2800" dirty="0" smtClean="0">
              <a:solidFill>
                <a:srgbClr val="A7D9F3"/>
              </a:solidFill>
              <a:latin typeface="Gill Sans"/>
              <a:cs typeface="Gill San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921000"/>
          <a:ext cx="6096000" cy="3343275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Control Group 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Experiment 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87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# Registered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Downloads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755 (73%)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733 (67%)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Active days 0-1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600 (58%)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650 (59%)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Active days 1-3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500 (48%)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545 (49%)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Active days 3-10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300 (29%)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330 (30%)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Active days 10-30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250 (24%)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290 (26%)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Total Revenue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$3210.50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$3450.10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RPU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$3.13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$3.14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4800601"/>
            <a:ext cx="5486400" cy="566739"/>
          </a:xfrm>
        </p:spPr>
        <p:txBody>
          <a:bodyPr/>
          <a:lstStyle/>
          <a:p>
            <a:r>
              <a:rPr lang="en-US" dirty="0" smtClean="0"/>
              <a:t>I’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-1803"/>
            <a:ext cx="6483350" cy="685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What is a startup?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7200" dirty="0" smtClean="0">
                <a:solidFill>
                  <a:srgbClr val="A7D9F3"/>
                </a:solidFill>
                <a:latin typeface="Gill Sans"/>
                <a:cs typeface="Gill Sans"/>
              </a:rPr>
              <a:t>STARTUP </a:t>
            </a:r>
          </a:p>
          <a:p>
            <a:pPr algn="ctr">
              <a:buNone/>
            </a:pPr>
            <a:r>
              <a:rPr lang="en-US" sz="7200" b="1" dirty="0" smtClean="0">
                <a:solidFill>
                  <a:schemeClr val="bg1"/>
                </a:solidFill>
                <a:latin typeface="Gill Sans"/>
                <a:cs typeface="Gill Sans"/>
              </a:rPr>
              <a:t>=</a:t>
            </a:r>
          </a:p>
          <a:p>
            <a:pPr algn="ctr">
              <a:buNone/>
            </a:pPr>
            <a:r>
              <a:rPr lang="en-US" sz="7200" i="1" dirty="0" smtClean="0">
                <a:solidFill>
                  <a:srgbClr val="FAAE1B"/>
                </a:solidFill>
                <a:latin typeface="Gill Sans"/>
                <a:cs typeface="Gill Sans"/>
              </a:rPr>
              <a:t>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79600" y="-274957"/>
            <a:ext cx="9144000" cy="7345600"/>
          </a:xfrm>
        </p:spPr>
        <p:txBody>
          <a:bodyPr wrap="square">
            <a:noAutofit/>
          </a:bodyPr>
          <a:lstStyle/>
          <a:p>
            <a:pPr algn="l"/>
            <a:r>
              <a:rPr lang="en-US" sz="8800" dirty="0" smtClean="0">
                <a:solidFill>
                  <a:schemeClr val="bg1"/>
                </a:solidFill>
                <a:latin typeface="Gill Sans"/>
                <a:cs typeface="Gill Sans"/>
              </a:rPr>
              <a:t>STOP</a:t>
            </a:r>
            <a:br>
              <a:rPr lang="en-US" sz="880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8800" dirty="0" smtClean="0">
                <a:solidFill>
                  <a:srgbClr val="A7D9F3"/>
                </a:solidFill>
                <a:latin typeface="Gill Sans"/>
                <a:cs typeface="Gill Sans"/>
              </a:rPr>
              <a:t>WASTING</a:t>
            </a:r>
            <a:r>
              <a:rPr lang="en-US" sz="88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br>
              <a:rPr lang="en-US" sz="880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8800" dirty="0" smtClean="0">
                <a:solidFill>
                  <a:srgbClr val="FAAE1B"/>
                </a:solidFill>
                <a:latin typeface="Gill Sans"/>
                <a:cs typeface="Gill Sans"/>
              </a:rPr>
              <a:t>PEOPLE’S</a:t>
            </a:r>
            <a:r>
              <a:rPr lang="en-US" sz="880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880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8800" dirty="0" smtClean="0">
                <a:solidFill>
                  <a:schemeClr val="bg1"/>
                </a:solidFill>
                <a:latin typeface="Gill Sans"/>
                <a:cs typeface="Gill Sans"/>
              </a:rPr>
              <a:t>TIME</a:t>
            </a:r>
            <a:endParaRPr lang="en-US" sz="88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Most Startups Fail</a:t>
            </a:r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112642</TotalTime>
  <Words>2555</Words>
  <Application>Microsoft Macintosh PowerPoint</Application>
  <PresentationFormat>On-screen Show (4:3)</PresentationFormat>
  <Paragraphs>528</Paragraphs>
  <Slides>62</Slides>
  <Notes>45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Office Theme</vt:lpstr>
      <vt:lpstr>1_Office Theme</vt:lpstr>
      <vt:lpstr>2_Office Theme</vt:lpstr>
      <vt:lpstr>Slide 1</vt:lpstr>
      <vt:lpstr>Slide 2</vt:lpstr>
      <vt:lpstr>Slide 3</vt:lpstr>
      <vt:lpstr>Lean Startup Principles</vt:lpstr>
      <vt:lpstr>Lean Startup Principles</vt:lpstr>
      <vt:lpstr>What is a startup?</vt:lpstr>
      <vt:lpstr>What is a startup?</vt:lpstr>
      <vt:lpstr>STOP WASTING  PEOPLE’S TIME</vt:lpstr>
      <vt:lpstr>Most Startups Fail</vt:lpstr>
      <vt:lpstr>Most Startups Fail</vt:lpstr>
      <vt:lpstr>Most Startups Fail</vt:lpstr>
      <vt:lpstr>Who to Blame</vt:lpstr>
      <vt:lpstr>Lean Startup Principles</vt:lpstr>
      <vt:lpstr>Entrepreneurship is management</vt:lpstr>
      <vt:lpstr>The Pivot</vt:lpstr>
      <vt:lpstr>I’</vt:lpstr>
      <vt:lpstr>The Pivot</vt:lpstr>
      <vt:lpstr>Speed Wins</vt:lpstr>
      <vt:lpstr>Lean Startup Principles</vt:lpstr>
      <vt:lpstr>Traditional Product Development Unit of Progress: Advance to Next Stage </vt:lpstr>
      <vt:lpstr>Achieving Failure</vt:lpstr>
      <vt:lpstr>Agile Product Development Unit of Progress: A line of Working Code </vt:lpstr>
      <vt:lpstr>Lean Startup Unit of Progress: Validated Learning </vt:lpstr>
      <vt:lpstr>Lean Startup Principles</vt:lpstr>
      <vt:lpstr>Minimize TOTAL time through the loop</vt:lpstr>
      <vt:lpstr>There’s much more…</vt:lpstr>
      <vt:lpstr>Lean Startup Principles</vt:lpstr>
      <vt:lpstr>Innovation Accounting The Three Learning Milestones</vt:lpstr>
      <vt:lpstr>Questions</vt:lpstr>
      <vt:lpstr>Slide 30</vt:lpstr>
      <vt:lpstr>Thanks!</vt:lpstr>
      <vt:lpstr>Slide 32</vt:lpstr>
      <vt:lpstr>Myth #1</vt:lpstr>
      <vt:lpstr>Myth #2</vt:lpstr>
      <vt:lpstr>Myth #3</vt:lpstr>
      <vt:lpstr>Myth #4</vt:lpstr>
      <vt:lpstr>Lean Startup Principles</vt:lpstr>
      <vt:lpstr>Minimum Viable Product</vt:lpstr>
      <vt:lpstr>Continuous Deployment</vt:lpstr>
      <vt:lpstr>Continuous Deployment Principles</vt:lpstr>
      <vt:lpstr>Continuous Deployment</vt:lpstr>
      <vt:lpstr>Cluster Immune System What it looks like to ship one piece of code to production: </vt:lpstr>
      <vt:lpstr>Minimum Viable Product</vt:lpstr>
      <vt:lpstr>Why do we build products?</vt:lpstr>
      <vt:lpstr>Possible Approaches</vt:lpstr>
      <vt:lpstr>Minimum Viable Product</vt:lpstr>
      <vt:lpstr>Minimum Viable Product</vt:lpstr>
      <vt:lpstr>Techniques</vt:lpstr>
      <vt:lpstr>Fears</vt:lpstr>
      <vt:lpstr>Five Whys</vt:lpstr>
      <vt:lpstr>Five Whys Root Cause Analysis</vt:lpstr>
      <vt:lpstr>Rapid Split Tests</vt:lpstr>
      <vt:lpstr>Split-testing all the time</vt:lpstr>
      <vt:lpstr>The AAA’s of Metrics</vt:lpstr>
      <vt:lpstr>Measure the Macro</vt:lpstr>
      <vt:lpstr>Lean Startup Principles</vt:lpstr>
      <vt:lpstr>Minimum Viable Product</vt:lpstr>
      <vt:lpstr>Minimum Viable Product</vt:lpstr>
      <vt:lpstr>Split-testing all the time</vt:lpstr>
      <vt:lpstr>The AAA’s of Metrics</vt:lpstr>
      <vt:lpstr>Measure the Macro</vt:lpstr>
      <vt:lpstr>I’</vt:lpstr>
    </vt:vector>
  </TitlesOfParts>
  <Company>KPCB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startup</dc:title>
  <dc:creator>Eric Ries</dc:creator>
  <cp:lastModifiedBy>Author Ries</cp:lastModifiedBy>
  <cp:revision>243</cp:revision>
  <cp:lastPrinted>2009-03-31T13:30:40Z</cp:lastPrinted>
  <dcterms:created xsi:type="dcterms:W3CDTF">2011-05-17T13:26:42Z</dcterms:created>
  <dcterms:modified xsi:type="dcterms:W3CDTF">2011-05-17T21:59:18Z</dcterms:modified>
</cp:coreProperties>
</file>